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0" r:id="rId2"/>
    <p:sldId id="321" r:id="rId3"/>
    <p:sldId id="322" r:id="rId4"/>
    <p:sldId id="329" r:id="rId5"/>
    <p:sldId id="332" r:id="rId6"/>
    <p:sldId id="333" r:id="rId7"/>
    <p:sldId id="334" r:id="rId8"/>
    <p:sldId id="335" r:id="rId9"/>
    <p:sldId id="336" r:id="rId10"/>
    <p:sldId id="337" r:id="rId11"/>
    <p:sldId id="331" r:id="rId12"/>
  </p:sldIdLst>
  <p:sldSz cx="9144000" cy="6858000" type="screen4x3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2D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1" autoAdjust="0"/>
    <p:restoredTop sz="93241" autoAdjust="0"/>
  </p:normalViewPr>
  <p:slideViewPr>
    <p:cSldViewPr>
      <p:cViewPr>
        <p:scale>
          <a:sx n="70" d="100"/>
          <a:sy n="70" d="100"/>
        </p:scale>
        <p:origin x="-2730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C7BEB69E-6338-4D57-8189-F0854309BA5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B0B3DF43-AE97-47AB-9BDD-E3783DA814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01CAED-FC05-47FF-BB5D-CA1EF493D89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3FB63-3AD1-4C3D-95EF-83047CABCD5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3FB63-3AD1-4C3D-95EF-83047CABCD5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3FB63-3AD1-4C3D-95EF-83047CABCD5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3DF43-AE97-47AB-9BDD-E3783DA814C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3FB63-3AD1-4C3D-95EF-83047CABCD5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3FB63-3AD1-4C3D-95EF-83047CABCD5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D1076C89515BE4B516D57C61F27F6532D88809273B7B19966E1B15065458605CDFFB7FEE1F5759E5C66199AE7C6B99AD46F9C3E32BADD377g1s1F" TargetMode="External"/><Relationship Id="rId5" Type="http://schemas.openxmlformats.org/officeDocument/2006/relationships/hyperlink" Target="consultantplus://offline/ref=D1076C89515BE4B516D57C61F27F6532D88809273B7B19966E1B15065458605CDFFB7FEE165F56B89F2E98F239388AAC43F9C1E037gAsEF" TargetMode="External"/><Relationship Id="rId4" Type="http://schemas.openxmlformats.org/officeDocument/2006/relationships/hyperlink" Target="consultantplus://offline/ref=D1076C89515BE4B516D57C61F27F6532D88809273B7B19966E1B15065458605CDFFB7FEE175556B89F2E98F239388AAC43F9C1E037gAsE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0" y="692696"/>
            <a:ext cx="914400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Рекомендуемый порядок 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взаимодействия медицинских организаций 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ТФОМС Челябинской области 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заключении Соглашения о предоставлении 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средств нормированного страхового запаса 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софинансирования расходов 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оплату труда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врачей и среднего медицинского персонала 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Прямоугольник 15"/>
          <p:cNvSpPr>
            <a:spLocks noChangeArrowheads="1"/>
          </p:cNvSpPr>
          <p:nvPr/>
        </p:nvSpPr>
        <p:spPr bwMode="auto">
          <a:xfrm>
            <a:off x="683568" y="225515"/>
            <a:ext cx="849694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solidFill>
                  <a:srgbClr val="175924"/>
                </a:solidFill>
                <a:latin typeface="Century" pitchFamily="18" charset="0"/>
                <a:cs typeface="Arial" charset="0"/>
              </a:rPr>
              <a:t>Территориальный фонд обязательного медицинского страхования</a:t>
            </a:r>
            <a:r>
              <a:rPr lang="en-US" sz="1500" b="1" dirty="0">
                <a:solidFill>
                  <a:srgbClr val="175924"/>
                </a:solidFill>
                <a:latin typeface="Century" pitchFamily="18" charset="0"/>
                <a:cs typeface="Arial" charset="0"/>
              </a:rPr>
              <a:t> </a:t>
            </a:r>
            <a:r>
              <a:rPr lang="ru-RU" sz="1500" b="1" dirty="0">
                <a:solidFill>
                  <a:srgbClr val="175924"/>
                </a:solidFill>
                <a:latin typeface="Century" pitchFamily="18" charset="0"/>
                <a:cs typeface="Arial" charset="0"/>
              </a:rPr>
              <a:t>Челябинской области</a:t>
            </a:r>
          </a:p>
        </p:txBody>
      </p:sp>
      <p:pic>
        <p:nvPicPr>
          <p:cNvPr id="1029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699422" cy="5256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391472" y="1052736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заполняется в соответствии с фактически начисленной заработной платой </a:t>
            </a:r>
            <a:b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 учетом начислений на </a:t>
            </a:r>
            <a:r>
              <a:rPr lang="ru-RU" sz="1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оплату труда)</a:t>
            </a:r>
            <a:endParaRPr lang="ru-RU" sz="1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 соответствующий отчетный период</a:t>
            </a:r>
            <a:endParaRPr lang="ru-RU" sz="1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971599" y="260648"/>
            <a:ext cx="79928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Особенности заполнения Заявки </a:t>
            </a:r>
            <a:r>
              <a:rPr lang="ru-RU" b="1" dirty="0" smtClean="0">
                <a:latin typeface="Century" pitchFamily="18" charset="0"/>
              </a:rPr>
              <a:t>на предоставление</a:t>
            </a:r>
          </a:p>
          <a:p>
            <a:pPr algn="ctr">
              <a:defRPr/>
            </a:pPr>
            <a:r>
              <a:rPr lang="ru-RU" b="1" dirty="0" smtClean="0">
                <a:latin typeface="Century" pitchFamily="18" charset="0"/>
              </a:rPr>
              <a:t>средств НСЗ  для софинансирования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endCxn id="9" idx="2"/>
          </p:cNvCxnSpPr>
          <p:nvPr/>
        </p:nvCxnSpPr>
        <p:spPr>
          <a:xfrm flipH="1" flipV="1">
            <a:off x="6767736" y="2068399"/>
            <a:ext cx="144016" cy="1072571"/>
          </a:xfrm>
          <a:prstGeom prst="line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5292080" y="3140968"/>
            <a:ext cx="2664296" cy="223224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2708920"/>
            <a:ext cx="1872208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Январь </a:t>
            </a:r>
            <a:r>
              <a:rPr lang="ru-RU" sz="1600" dirty="0" smtClean="0">
                <a:solidFill>
                  <a:schemeClr val="tx1"/>
                </a:solidFill>
              </a:rPr>
              <a:t>2025 </a:t>
            </a:r>
            <a:r>
              <a:rPr lang="ru-RU" sz="1600" dirty="0" smtClean="0">
                <a:solidFill>
                  <a:schemeClr val="tx1"/>
                </a:solidFill>
              </a:rPr>
              <a:t>г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836712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Планово-экономический отдел </a:t>
            </a: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ТФОМС Челябинской области</a:t>
            </a: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Контактный телефон: 8 (351) 211 57 86</a:t>
            </a:r>
          </a:p>
          <a:p>
            <a:pPr algn="ctr">
              <a:lnSpc>
                <a:spcPct val="150000"/>
              </a:lnSpc>
            </a:pPr>
            <a:r>
              <a:rPr lang="ru-RU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Эл.почта</a:t>
            </a:r>
            <a:r>
              <a:rPr lang="ru-RU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plan@foms74.ru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</a:pPr>
            <a:endPara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153701" y="332656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Нормативная правовая база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7584" y="1268760"/>
            <a:ext cx="37444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Софинансирование расходов МО </a:t>
            </a:r>
            <a:br>
              <a:rPr lang="ru-RU" dirty="0" smtClean="0"/>
            </a:br>
            <a:r>
              <a:rPr lang="ru-RU" dirty="0" smtClean="0"/>
              <a:t>на оплату труда врачей и среднего мед. персонала</a:t>
            </a:r>
          </a:p>
          <a:p>
            <a:endParaRPr lang="ru-RU" dirty="0" smtClean="0"/>
          </a:p>
          <a:p>
            <a:r>
              <a:rPr lang="ru-RU" dirty="0" smtClean="0"/>
              <a:t>Порядок формирования, условия предоставления МО, и порядок использования средств</a:t>
            </a:r>
          </a:p>
          <a:p>
            <a:endParaRPr lang="ru-RU" dirty="0" smtClean="0"/>
          </a:p>
          <a:p>
            <a:r>
              <a:rPr lang="ru-RU" dirty="0" smtClean="0"/>
              <a:t>Типовая форма и порядок заключения соглашения о предоставлении средств</a:t>
            </a:r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644008" y="1700808"/>
            <a:ext cx="432048" cy="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68144" y="1268760"/>
            <a:ext cx="309634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 ч. 6.6  ст.26 326-ФЗ </a:t>
            </a:r>
          </a:p>
          <a:p>
            <a:endParaRPr lang="ru-RU" dirty="0" smtClean="0"/>
          </a:p>
          <a:p>
            <a:r>
              <a:rPr lang="ru-RU" dirty="0" smtClean="0"/>
              <a:t>Приказ Минздрава России </a:t>
            </a:r>
            <a:br>
              <a:rPr lang="ru-RU" dirty="0" smtClean="0"/>
            </a:br>
            <a:r>
              <a:rPr lang="ru-RU" dirty="0" smtClean="0"/>
              <a:t>от 22.02.2019 </a:t>
            </a:r>
            <a:r>
              <a:rPr lang="ru-RU" sz="2000" b="1" dirty="0" smtClean="0">
                <a:solidFill>
                  <a:srgbClr val="FF0000"/>
                </a:solidFill>
              </a:rPr>
              <a:t>№85н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(в ред.приказа МЗ РФ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 от 31.10.2022 № 711н)</a:t>
            </a:r>
          </a:p>
          <a:p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Приказ Минздрава России от 22.02.2019 </a:t>
            </a:r>
            <a:r>
              <a:rPr lang="ru-RU" sz="2000" b="1" dirty="0" smtClean="0">
                <a:solidFill>
                  <a:srgbClr val="FF0000"/>
                </a:solidFill>
              </a:rPr>
              <a:t>№86н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(в ред.приказа МЗ РФ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от 31.10.2022 № 711н)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4644008" y="2708920"/>
            <a:ext cx="432048" cy="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644008" y="3861048"/>
            <a:ext cx="432048" cy="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Documents and Settings\КравченкоДА\Рабочий стол\Иконки\Рубль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412776"/>
            <a:ext cx="710208" cy="710208"/>
          </a:xfrm>
          <a:prstGeom prst="rect">
            <a:avLst/>
          </a:prstGeom>
          <a:noFill/>
        </p:spPr>
      </p:pic>
      <p:pic>
        <p:nvPicPr>
          <p:cNvPr id="1027" name="Picture 3" descr="C:\Documents and Settings\КравченкоДА\Рабочий стол\Иконки\выявленные дефекты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492896"/>
            <a:ext cx="643136" cy="643136"/>
          </a:xfrm>
          <a:prstGeom prst="rect">
            <a:avLst/>
          </a:prstGeom>
          <a:noFill/>
        </p:spPr>
      </p:pic>
      <p:pic>
        <p:nvPicPr>
          <p:cNvPr id="1028" name="Picture 4" descr="C:\Documents and Settings\КравченкоДА\Рабочий стол\Иконки\client-brief_client_brief_consultation-256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573016"/>
            <a:ext cx="617488" cy="617488"/>
          </a:xfrm>
          <a:prstGeom prst="rect">
            <a:avLst/>
          </a:prstGeom>
          <a:noFill/>
        </p:spPr>
      </p:pic>
      <p:pic>
        <p:nvPicPr>
          <p:cNvPr id="1029" name="Picture 5" descr="C:\Documents and Settings\КравченкоДА\Рабочий стол\Иконки\finance-20-tax-128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1268760"/>
            <a:ext cx="825624" cy="825624"/>
          </a:xfrm>
          <a:prstGeom prst="rect">
            <a:avLst/>
          </a:prstGeom>
          <a:noFill/>
        </p:spPr>
      </p:pic>
      <p:pic>
        <p:nvPicPr>
          <p:cNvPr id="1030" name="Picture 6" descr="C:\Documents and Settings\КравченкоДА\Рабочий стол\Иконки\x-16-128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2387352"/>
            <a:ext cx="681608" cy="681608"/>
          </a:xfrm>
          <a:prstGeom prst="rect">
            <a:avLst/>
          </a:prstGeom>
          <a:noFill/>
        </p:spPr>
      </p:pic>
      <p:pic>
        <p:nvPicPr>
          <p:cNvPr id="1031" name="Picture 7" descr="C:\Documents and Settings\КравченкоДА\Рабочий стол\Иконки\i55-12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92080" y="3501008"/>
            <a:ext cx="609600" cy="609600"/>
          </a:xfrm>
          <a:prstGeom prst="rect">
            <a:avLst/>
          </a:prstGeom>
          <a:noFill/>
        </p:spPr>
      </p:pic>
      <p:pic>
        <p:nvPicPr>
          <p:cNvPr id="1032" name="Picture 8" descr="C:\Documents and Settings\КравченкоДА\Рабочий стол\Иконки\врачи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5373216"/>
            <a:ext cx="833512" cy="833512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2267744" y="5373217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Участвуют медицинские организации, оказывающие медицинскую помощь в соответствии с территориальной программой ОМС;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1663725" y="332656"/>
            <a:ext cx="6319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Условия софинансирования расходов на оплату труда </a:t>
            </a:r>
          </a:p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врачей и среднего медицинского персонала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980728"/>
            <a:ext cx="806489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Условия предоставления средств:</a:t>
            </a:r>
          </a:p>
          <a:p>
            <a:endParaRPr lang="ru-RU" sz="800" b="1" dirty="0" smtClean="0">
              <a:solidFill>
                <a:srgbClr val="FF0000"/>
              </a:solidFill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а) Наличие у МО лицензии </a:t>
            </a:r>
            <a:r>
              <a:rPr lang="ru-RU" sz="1600" dirty="0" smtClean="0"/>
              <a:t>на осуществление медицинской деятельности, предусматривающей выполнение работ (услуг) при оказании медицинской помощи </a:t>
            </a:r>
            <a:br>
              <a:rPr lang="ru-RU" sz="1600" dirty="0" smtClean="0"/>
            </a:br>
            <a:r>
              <a:rPr lang="ru-RU" sz="1600" dirty="0" smtClean="0"/>
              <a:t>по видам, определяемым в соответствии с </a:t>
            </a:r>
            <a:r>
              <a:rPr lang="ru-RU" sz="1600" dirty="0" smtClean="0">
                <a:hlinkClick r:id="rId4"/>
              </a:rPr>
              <a:t>частью 6.6 статьи 26</a:t>
            </a:r>
            <a:r>
              <a:rPr lang="ru-RU" sz="1600" dirty="0" smtClean="0"/>
              <a:t> № 326-ФЗ;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б) Участие МО </a:t>
            </a:r>
            <a:r>
              <a:rPr lang="ru-RU" sz="1600" dirty="0" smtClean="0"/>
              <a:t>в оказании медицинской помощи по видам, определяемым </a:t>
            </a:r>
            <a:br>
              <a:rPr lang="ru-RU" sz="1600" dirty="0" smtClean="0"/>
            </a:br>
            <a:r>
              <a:rPr lang="ru-RU" sz="1600" dirty="0" smtClean="0"/>
              <a:t>в соответствии с </a:t>
            </a:r>
            <a:r>
              <a:rPr lang="ru-RU" sz="1600" dirty="0" smtClean="0">
                <a:hlinkClick r:id="rId4"/>
              </a:rPr>
              <a:t>частью 6.6 статьи 26</a:t>
            </a:r>
            <a:r>
              <a:rPr lang="ru-RU" sz="1600" dirty="0" smtClean="0"/>
              <a:t> № 326-ФЗ, в рамках реализации территориальной программы обязательного медицинского страхования на текущий финансовый год;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в) Наличие у МО </a:t>
            </a:r>
            <a:r>
              <a:rPr lang="ru-RU" sz="1700" b="1" dirty="0" smtClean="0">
                <a:solidFill>
                  <a:srgbClr val="FF0000"/>
                </a:solidFill>
              </a:rPr>
              <a:t>потребности</a:t>
            </a:r>
            <a:r>
              <a:rPr lang="ru-RU" sz="1600" dirty="0" smtClean="0"/>
              <a:t> в медицинских работниках, оказывающих медицинскую помощь по видам, определяемым в соответствии с </a:t>
            </a:r>
            <a:r>
              <a:rPr lang="ru-RU" sz="1600" dirty="0" smtClean="0">
                <a:hlinkClick r:id="rId4"/>
              </a:rPr>
              <a:t>частью 6.6 статьи 26</a:t>
            </a:r>
            <a:r>
              <a:rPr lang="ru-RU" sz="1600" dirty="0" smtClean="0"/>
              <a:t> № 326-ФЗ;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г) Наличие принятого на работу </a:t>
            </a:r>
            <a:r>
              <a:rPr lang="ru-RU" sz="1600" dirty="0" smtClean="0"/>
              <a:t>медицинского работника для оказания медицинской помощи в текущем финансовом году на штатную должность в полном объеме (не менее одной ставки) сверх численности медицинских работников в МО по состоянию </a:t>
            </a:r>
            <a:br>
              <a:rPr lang="ru-RU" sz="1600" dirty="0" smtClean="0"/>
            </a:br>
            <a:r>
              <a:rPr lang="ru-RU" sz="1600" dirty="0" smtClean="0"/>
              <a:t>на 1 января текущего года или на дату распределения МО в соответствии </a:t>
            </a:r>
            <a:br>
              <a:rPr lang="ru-RU" sz="1600" dirty="0" smtClean="0"/>
            </a:br>
            <a:r>
              <a:rPr lang="ru-RU" sz="1600" dirty="0" smtClean="0"/>
              <a:t>с </a:t>
            </a:r>
            <a:r>
              <a:rPr lang="ru-RU" sz="1600" dirty="0" smtClean="0">
                <a:hlinkClick r:id="rId5"/>
              </a:rPr>
              <a:t>частью 10 статьи 36</a:t>
            </a:r>
            <a:r>
              <a:rPr lang="ru-RU" sz="1600" dirty="0" smtClean="0"/>
              <a:t> № 326-ФЗ объемов предоставления мед.  помощи;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sz="800" b="1" dirty="0" smtClean="0">
              <a:solidFill>
                <a:srgbClr val="FF0000"/>
              </a:solidFill>
            </a:endParaRPr>
          </a:p>
          <a:p>
            <a:pPr algn="just"/>
            <a:endParaRPr lang="ru-RU" sz="800" b="1" dirty="0" smtClean="0">
              <a:solidFill>
                <a:srgbClr val="FF0000"/>
              </a:solidFill>
            </a:endParaRPr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FF0000"/>
                </a:solidFill>
              </a:rPr>
              <a:t>) Наличие у МО договора </a:t>
            </a:r>
            <a:r>
              <a:rPr lang="ru-RU" sz="1600" dirty="0" smtClean="0"/>
              <a:t>на оказание и оплату медицинской помощи по ОМС </a:t>
            </a:r>
            <a:br>
              <a:rPr lang="ru-RU" sz="1600" dirty="0" smtClean="0"/>
            </a:br>
            <a:r>
              <a:rPr lang="ru-RU" sz="1600" dirty="0" smtClean="0"/>
              <a:t>на текущий финансовый год, заключенного в соответствии со </a:t>
            </a:r>
            <a:r>
              <a:rPr lang="ru-RU" sz="1600" dirty="0" smtClean="0">
                <a:hlinkClick r:id="rId6"/>
              </a:rPr>
              <a:t>статьей 39</a:t>
            </a:r>
            <a:r>
              <a:rPr lang="ru-RU" sz="1600" dirty="0" smtClean="0"/>
              <a:t> № 326-ФЗ;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е) Направление медицинской организацией в ТФОМС Челябинской области  заявки </a:t>
            </a:r>
            <a:r>
              <a:rPr lang="ru-RU" sz="1600" dirty="0" smtClean="0"/>
              <a:t>на предоставление средств для софинансирования, согласованной уполномоченным органом исполнительной власти.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61043" y="260648"/>
            <a:ext cx="588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Рекомендуемый порядок  заключения Соглашения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71691"/>
            <a:ext cx="864096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1  этап</a:t>
            </a:r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Медицинская организация</a:t>
            </a:r>
            <a:r>
              <a:rPr lang="ru-RU" b="1" dirty="0" smtClean="0"/>
              <a:t> предоставляет в  ТФОМС</a:t>
            </a:r>
            <a:r>
              <a:rPr lang="en-US" b="1" dirty="0" smtClean="0"/>
              <a:t> </a:t>
            </a:r>
            <a:r>
              <a:rPr lang="ru-RU" b="1" dirty="0" smtClean="0"/>
              <a:t>в 3-х экземплярах: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соглашение о предоставлении средств НСЗ на оплату труда врачей и среднего медицинского персонала в </a:t>
            </a:r>
            <a:r>
              <a:rPr lang="ru-RU" b="1" dirty="0" smtClean="0"/>
              <a:t>2025 </a:t>
            </a:r>
            <a:r>
              <a:rPr lang="ru-RU" b="1" dirty="0" smtClean="0"/>
              <a:t>году (при условии положительного прироста);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заявку на предоставление средств НСЗ для софинансирования с указанием фактического размера софинансирования за соответствующий период;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заверенные отделом кадров копии приказов о  приеме (увольнении) работников, оказывающих медицинскую помощь в соответствии с  территориальной программой ОМС.</a:t>
            </a:r>
            <a:endParaRPr lang="ru-RU" sz="1000" b="1" dirty="0" smtClean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2  этап</a:t>
            </a:r>
            <a:endParaRPr lang="ru-RU" sz="2400" b="1" dirty="0" smtClean="0"/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ТФОМС Челябинской области </a:t>
            </a:r>
            <a:r>
              <a:rPr lang="ru-RU" b="1" dirty="0" smtClean="0"/>
              <a:t>проверяет представленные документы </a:t>
            </a:r>
            <a:br>
              <a:rPr lang="ru-RU" b="1" dirty="0" smtClean="0"/>
            </a:br>
            <a:r>
              <a:rPr lang="ru-RU" b="1" dirty="0" smtClean="0"/>
              <a:t>на соответствие действующему законодательству, подписывает Соглашение </a:t>
            </a:r>
            <a:br>
              <a:rPr lang="ru-RU" b="1" dirty="0" smtClean="0"/>
            </a:br>
            <a:r>
              <a:rPr lang="ru-RU" b="1" dirty="0" smtClean="0"/>
              <a:t>и направляет для подписания документы в Министерство здравоохранения Челябинской области, либо направляет  в медицинскую организацию замечания.</a:t>
            </a:r>
          </a:p>
          <a:p>
            <a:pPr algn="just"/>
            <a:endParaRPr lang="ru-RU" sz="1000" b="1" dirty="0" smtClean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3  этап</a:t>
            </a:r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Министерство здравоохранения Челябинской области</a:t>
            </a:r>
            <a:r>
              <a:rPr lang="ru-RU" b="1" dirty="0" smtClean="0"/>
              <a:t> проверяет представленные документы на соответствие действующему законодательству, подписывает Соглашение, либо направляет в медицинскую организацию замечания.</a:t>
            </a:r>
          </a:p>
          <a:p>
            <a:pPr algn="just"/>
            <a:r>
              <a:rPr lang="ru-RU" b="1" dirty="0" smtClean="0"/>
              <a:t>После подписания соглашения один экземпляр направляется в медицинскую организацию, один – в ТФОМС Челябинской области.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4788024" y="2420888"/>
            <a:ext cx="3888432" cy="108012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9" idx="3"/>
          </p:cNvCxnSpPr>
          <p:nvPr/>
        </p:nvCxnSpPr>
        <p:spPr>
          <a:xfrm flipV="1">
            <a:off x="4230048" y="2780928"/>
            <a:ext cx="485968" cy="76364"/>
          </a:xfrm>
          <a:prstGeom prst="line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158654" y="2564904"/>
            <a:ext cx="4388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дата и номер соглашения медицинскими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организациями НЕ ЗАПОЛНЯЮТСЯ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594414" y="260648"/>
            <a:ext cx="4416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Особенности заполнения Соглашения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 rot="10800000" flipV="1">
            <a:off x="683568" y="170213"/>
            <a:ext cx="8208912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Соглашение</a:t>
            </a:r>
            <a:endParaRPr kumimoji="0" lang="ru-RU" sz="15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предоставлении медицинским организациям,  указанным в части 6.6 статьи 26</a:t>
            </a:r>
            <a:endParaRPr kumimoji="0" lang="ru-RU" sz="15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Федерального закона «Об обязательном медицинском страховании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1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Российской Федерации», </a:t>
            </a:r>
            <a:endParaRPr kumimoji="0" lang="ru-RU" sz="15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средств нормированного страхового запаса территориального фонда  обязательного медицинского страхования для </a:t>
            </a:r>
            <a:r>
              <a:rPr kumimoji="0" lang="ru-RU" sz="15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софинансирования</a:t>
            </a:r>
            <a:r>
              <a:rPr kumimoji="0" lang="ru-RU" sz="1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расходов медицинских организаций </a:t>
            </a:r>
            <a:endParaRPr kumimoji="0" lang="ru-RU" sz="15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оплату труда врачей и среднего медицинского персонала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«_______»__________________20______г.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(дата заключения соглашения)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55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Министерство </a:t>
            </a:r>
            <a:r>
              <a:rPr lang="ru-RU" sz="155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здравоохранения Челябинской области, именуемое </a:t>
            </a:r>
            <a:br>
              <a:rPr lang="ru-RU" sz="155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55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дальнейшем «Уполномоченный орган власти», в лице Министра здравоохранения Челябинской области </a:t>
            </a:r>
            <a:r>
              <a:rPr lang="ru-RU" sz="155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Колчинской</a:t>
            </a:r>
            <a:r>
              <a:rPr lang="ru-RU" sz="155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Татьяны Петровны, действующего на основании постановления Губернатора Челябинской области от 20.09.2024 № 455 «О Министре здравоохранения Челябинской области» и Положения, утвержденного постановлением Губернатора Челябинской области от 27.07.2004 № 383 «О Министерстве здравоохранения Челябинской области», с одной стороны, Территориальный  фонд    обязательного медицинского страхования Челябинской области, именуемый в дальнейшем «Фонд», в лице директора Ткачевой Агаты Геннадьевны, действующего на основании Положения о территориальном фонде обязательного медицинского страхования Челябинской области и Распоряжения Правительства Челябинской области от 01.02.2024 № 94-рп, с другой стороны, и……………………………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15616" y="836712"/>
            <a:ext cx="7560840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/>
              <a:t> </a:t>
            </a:r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Предельное  количество  штатных  единиц  и численность  медицинских работников,  на  </a:t>
            </a:r>
            <a:r>
              <a:rPr lang="ru-RU" sz="155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софинансирование</a:t>
            </a:r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оплаты  труда  которых   предоставляются средства </a:t>
            </a:r>
            <a:b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lang="ru-RU" sz="155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софинансирования</a:t>
            </a:r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 состоянию на   </a:t>
            </a:r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01.01.2025    </a:t>
            </a:r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составляет                                                                                       </a:t>
            </a:r>
          </a:p>
          <a:p>
            <a:pPr algn="just"/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врачей -    _________ штатных единиц; _______ человек,</a:t>
            </a:r>
          </a:p>
          <a:p>
            <a:pPr algn="just"/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среднего медицинского персонала -    _________    штатных единиц;    _______ человек.</a:t>
            </a:r>
          </a:p>
          <a:p>
            <a:pPr algn="ctr"/>
            <a:r>
              <a:rPr lang="ru-RU" sz="15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</p:txBody>
      </p:sp>
      <p:pic>
        <p:nvPicPr>
          <p:cNvPr id="14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627784" y="260648"/>
            <a:ext cx="4416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Особенности заполнения Соглашения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2996952"/>
            <a:ext cx="9144000" cy="3528392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 flipV="1">
            <a:off x="2843808" y="1844824"/>
            <a:ext cx="432048" cy="1440160"/>
          </a:xfrm>
          <a:prstGeom prst="line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971600" y="3717032"/>
            <a:ext cx="7416824" cy="194421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 штатных  единиц  и численность  медицинских работников заполняется в соответствии с приказом Министерства здравоохранения Челябинской области  </a:t>
            </a:r>
            <a:b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……………….. № ……. «Об утверждении потребности медицинских организаций </a:t>
            </a:r>
            <a:b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медицинских работниках для </a:t>
            </a:r>
            <a:r>
              <a:rPr lang="ru-RU" sz="1550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софинансирования</a:t>
            </a:r>
            <a: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Территориальным фондом обязательного медицинского страхования Челябинской области расходов медицинских организаций на оплату труда за счет средств нормированного страхового запаса в </a:t>
            </a:r>
            <a: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2025 </a:t>
            </a:r>
            <a:r>
              <a:rPr lang="ru-RU" sz="155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году».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564904"/>
            <a:ext cx="914399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5536" y="1268760"/>
            <a:ext cx="3972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 действия Соглашения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Медицинскими организациями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ЗАПОЛНЯЕТСЯ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627784" y="260648"/>
            <a:ext cx="4416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Особенности заполнения Соглашения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4149080"/>
            <a:ext cx="9144000" cy="151216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9" idx="2"/>
          </p:cNvCxnSpPr>
          <p:nvPr/>
        </p:nvCxnSpPr>
        <p:spPr>
          <a:xfrm flipH="1" flipV="1">
            <a:off x="2381606" y="2192090"/>
            <a:ext cx="678226" cy="2028998"/>
          </a:xfrm>
          <a:prstGeom prst="line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89628" y="260648"/>
            <a:ext cx="7826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Рекомендуемый порядок  предоставления заявок на предоставление</a:t>
            </a:r>
          </a:p>
          <a:p>
            <a:pPr algn="ctr">
              <a:defRPr/>
            </a:pPr>
            <a:r>
              <a:rPr lang="ru-RU" altLang="zh-CN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средств  для софинансирования</a:t>
            </a:r>
            <a:endParaRPr lang="en-US" altLang="zh-CN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908720"/>
            <a:ext cx="864096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1 этап</a:t>
            </a:r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Медицинская организация</a:t>
            </a:r>
            <a:r>
              <a:rPr lang="ru-RU" b="1" dirty="0" smtClean="0"/>
              <a:t> после заключения Соглашения ежемесячно </a:t>
            </a:r>
            <a:r>
              <a:rPr lang="ru-RU" b="1" dirty="0" smtClean="0">
                <a:solidFill>
                  <a:srgbClr val="FF0000"/>
                </a:solidFill>
              </a:rPr>
              <a:t>до 2 числа месяца, следующего за отчетным</a:t>
            </a:r>
            <a:r>
              <a:rPr lang="ru-RU" b="1" dirty="0" smtClean="0"/>
              <a:t>, предоставляет в </a:t>
            </a:r>
            <a:r>
              <a:rPr lang="ru-RU" b="1" dirty="0" smtClean="0">
                <a:solidFill>
                  <a:srgbClr val="00B050"/>
                </a:solidFill>
              </a:rPr>
              <a:t>Министерство здравоохранения Челябинской области </a:t>
            </a:r>
            <a:r>
              <a:rPr lang="ru-RU" b="1" dirty="0" smtClean="0"/>
              <a:t>следующие документы в 3-х экземплярах: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 заявку на предоставление средств НСЗ для софинансирования с указанием фактического размера софинансирования за соответствующий период, включая начисления на оплату труда;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заверенные отделом кадров копии приказов о  приеме (увольнении) работников, оказывающих медицинскую помощь в соответствии с территориальной программой ОМС.</a:t>
            </a:r>
            <a:endParaRPr lang="ru-RU" sz="1000" b="1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2 этап </a:t>
            </a:r>
            <a:endParaRPr lang="ru-RU" b="1" dirty="0" smtClean="0"/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Министерство здравоохранения Челябинской области</a:t>
            </a:r>
            <a:r>
              <a:rPr lang="ru-RU" b="1" dirty="0" smtClean="0"/>
              <a:t> проверяет документы, согласовывает Заявку и направляет один экземпляр данных документов – </a:t>
            </a:r>
            <a:br>
              <a:rPr lang="ru-RU" b="1" dirty="0" smtClean="0"/>
            </a:br>
            <a:r>
              <a:rPr lang="ru-RU" b="1" dirty="0" smtClean="0"/>
              <a:t>в медицинскую организацию, один – в ТФОМС Челябинской области.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3 этап</a:t>
            </a:r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ТФОМС Челябинской области</a:t>
            </a:r>
            <a:r>
              <a:rPr lang="ru-RU" b="1" dirty="0" smtClean="0"/>
              <a:t> осуществляет перечисление средств до 10-го числа месяца, следующего за отчётным (за декабрь – до 25 декабря), на основании Заявок,  согласованных Министерством здравоохранения Челябинской области.</a:t>
            </a:r>
          </a:p>
          <a:p>
            <a:pPr algn="just"/>
            <a:r>
              <a:rPr lang="ru-RU" b="1" dirty="0" smtClean="0"/>
              <a:t>Срок предоставления Заявок, согласованных Министерством здравоохранения Челябинской области – </a:t>
            </a:r>
            <a:r>
              <a:rPr lang="ru-RU" b="1" dirty="0" smtClean="0">
                <a:solidFill>
                  <a:srgbClr val="FF0000"/>
                </a:solidFill>
              </a:rPr>
              <a:t>до 5 числа месяца, следующего за отчетным.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8964488" cy="436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764704"/>
            <a:ext cx="89644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заполняется в соответствии с приказом Минздрава Челябинской области от  ………….….  №  ….. </a:t>
            </a:r>
            <a:b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основании потребности в мед. работниках для </a:t>
            </a:r>
            <a:r>
              <a:rPr lang="ru-RU" sz="1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ТФОМС Челябинской области расходов МО на оплату труда врачей и среднего мед. персонала за счет средств НСЗ в 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2025г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endParaRPr lang="ru-RU" sz="1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" descr="C:\Documents and Settings\КравченкоДА\Мои документы\Макеты графика\Логотипы\Эмблема ЧОФОМС\логотип ТФОМС_ 4х4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9522"/>
            <a:ext cx="685182" cy="685182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971599" y="188640"/>
            <a:ext cx="79928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zh-CN" sz="1600" b="1" dirty="0" smtClean="0">
                <a:solidFill>
                  <a:srgbClr val="143818"/>
                </a:solidFill>
                <a:latin typeface="Century" pitchFamily="18" charset="0"/>
                <a:cs typeface="Times New Roman" panose="02020603050405020304" pitchFamily="18" charset="0"/>
              </a:rPr>
              <a:t>Особенности заполнения Заявки </a:t>
            </a:r>
            <a:r>
              <a:rPr lang="ru-RU" sz="1600" b="1" dirty="0" smtClean="0">
                <a:latin typeface="Century" pitchFamily="18" charset="0"/>
              </a:rPr>
              <a:t>на предоставление</a:t>
            </a:r>
          </a:p>
          <a:p>
            <a:pPr algn="ctr">
              <a:defRPr/>
            </a:pPr>
            <a:r>
              <a:rPr lang="ru-RU" sz="1600" b="1" dirty="0" smtClean="0">
                <a:latin typeface="Century" pitchFamily="18" charset="0"/>
              </a:rPr>
              <a:t>средств НСЗ  для </a:t>
            </a:r>
            <a:r>
              <a:rPr lang="ru-RU" sz="1600" b="1" dirty="0" err="1" smtClean="0">
                <a:latin typeface="Century" pitchFamily="18" charset="0"/>
              </a:rPr>
              <a:t>софинансирования</a:t>
            </a:r>
            <a:r>
              <a:rPr lang="ru-RU" sz="1600" b="1" dirty="0" smtClean="0">
                <a:latin typeface="Century" pitchFamily="18" charset="0"/>
              </a:rPr>
              <a:t> из бюджета ТФОМС</a:t>
            </a:r>
            <a:endParaRPr lang="en-US" altLang="zh-CN" sz="1600" b="1" dirty="0">
              <a:solidFill>
                <a:srgbClr val="143818"/>
              </a:solidFill>
              <a:latin typeface="Century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2852936"/>
            <a:ext cx="1835696" cy="252028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99592" y="1916832"/>
            <a:ext cx="1008112" cy="936104"/>
          </a:xfrm>
          <a:prstGeom prst="line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 rot="5400000">
            <a:off x="3059832" y="1628800"/>
            <a:ext cx="1008112" cy="374441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>
            <a:stCxn id="13" idx="6"/>
            <a:endCxn id="19" idx="0"/>
          </p:cNvCxnSpPr>
          <p:nvPr/>
        </p:nvCxnSpPr>
        <p:spPr>
          <a:xfrm flipH="1">
            <a:off x="2519772" y="4005064"/>
            <a:ext cx="1044116" cy="1728193"/>
          </a:xfrm>
          <a:prstGeom prst="line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9512" y="5733257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заполняется в отношении работников, оказывающих  медицинскую помощь в соответствии с территориальной программой ОМС</a:t>
            </a:r>
          </a:p>
          <a:p>
            <a:pPr algn="ctr"/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 rot="5400000">
            <a:off x="7488324" y="2600908"/>
            <a:ext cx="1080120" cy="187220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7452320" y="4077072"/>
            <a:ext cx="612576" cy="1872208"/>
          </a:xfrm>
          <a:prstGeom prst="line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60032" y="5877272"/>
            <a:ext cx="42839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случае если значение по графе 9 или 10 меньше или равно нулю, графы 11 или 12 соответственно принимаются равными нулю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48064" y="2708920"/>
            <a:ext cx="1512168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Январь </a:t>
            </a:r>
            <a:r>
              <a:rPr lang="ru-RU" sz="1600" dirty="0" smtClean="0"/>
              <a:t>2025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11681</TotalTime>
  <Words>486</Words>
  <Application>Microsoft Office PowerPoint</Application>
  <PresentationFormat>Экран (4:3)</PresentationFormat>
  <Paragraphs>105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msglushenko</cp:lastModifiedBy>
  <cp:revision>1105</cp:revision>
  <dcterms:modified xsi:type="dcterms:W3CDTF">2025-02-24T10:45:48Z</dcterms:modified>
</cp:coreProperties>
</file>