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21" r:id="rId2"/>
    <p:sldId id="339" r:id="rId3"/>
    <p:sldId id="317" r:id="rId4"/>
    <p:sldId id="305" r:id="rId5"/>
    <p:sldId id="263" r:id="rId6"/>
    <p:sldId id="336" r:id="rId7"/>
    <p:sldId id="319" r:id="rId8"/>
    <p:sldId id="344" r:id="rId9"/>
    <p:sldId id="345" r:id="rId10"/>
    <p:sldId id="332" r:id="rId11"/>
    <p:sldId id="346" r:id="rId12"/>
    <p:sldId id="327" r:id="rId13"/>
    <p:sldId id="278" r:id="rId14"/>
    <p:sldId id="280" r:id="rId15"/>
    <p:sldId id="287" r:id="rId16"/>
    <p:sldId id="315" r:id="rId17"/>
    <p:sldId id="316" r:id="rId18"/>
    <p:sldId id="337" r:id="rId19"/>
    <p:sldId id="342" r:id="rId20"/>
    <p:sldId id="343" r:id="rId21"/>
    <p:sldId id="328" r:id="rId22"/>
    <p:sldId id="341" r:id="rId23"/>
  </p:sldIdLst>
  <p:sldSz cx="9144000" cy="6858000" type="screen4x3"/>
  <p:notesSz cx="6805613" cy="99441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900"/>
    <a:srgbClr val="FFFFFF"/>
    <a:srgbClr val="CC9900"/>
    <a:srgbClr val="FF66CC"/>
    <a:srgbClr val="996633"/>
    <a:srgbClr val="99FF33"/>
    <a:srgbClr val="6699FF"/>
    <a:srgbClr val="FFFF00"/>
    <a:srgbClr val="6D6FC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0711" autoAdjust="0"/>
    <p:restoredTop sz="82892" autoAdjust="0"/>
  </p:normalViewPr>
  <p:slideViewPr>
    <p:cSldViewPr>
      <p:cViewPr>
        <p:scale>
          <a:sx n="110" d="100"/>
          <a:sy n="110" d="100"/>
        </p:scale>
        <p:origin x="-164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33ECE2-2BB0-4E4A-92F2-33C9DFC4728F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F632B5-917C-42D6-89F2-02D2EA4AA4FC}">
      <dgm:prSet phldrT="[Текст]" custT="1"/>
      <dgm:spPr/>
      <dgm:t>
        <a:bodyPr/>
        <a:lstStyle/>
        <a:p>
          <a:r>
            <a:rPr lang="ru-RU" sz="2400" b="1" dirty="0" smtClean="0">
              <a:latin typeface="Verdana" pitchFamily="34" charset="0"/>
            </a:rPr>
            <a:t>В соответствии с</a:t>
          </a:r>
          <a:r>
            <a:rPr lang="en-US" sz="2400" b="1" dirty="0" smtClean="0">
              <a:latin typeface="Verdana" pitchFamily="34" charset="0"/>
            </a:rPr>
            <a:t> </a:t>
          </a:r>
          <a:r>
            <a:rPr lang="ru-RU" sz="2400" b="1" dirty="0" smtClean="0">
              <a:latin typeface="Verdana" pitchFamily="34" charset="0"/>
            </a:rPr>
            <a:t>частью 2 статьи 15 Федерального закона от 29.11.2010 </a:t>
          </a:r>
        </a:p>
        <a:p>
          <a:r>
            <a:rPr lang="ru-RU" sz="2400" b="1" dirty="0" smtClean="0">
              <a:latin typeface="Verdana" pitchFamily="34" charset="0"/>
            </a:rPr>
            <a:t> № 326-ФЗ «Об обязательном медицинском страховании в РФ»:</a:t>
          </a:r>
          <a:endParaRPr lang="ru-RU" sz="2400" dirty="0">
            <a:latin typeface="Verdana" pitchFamily="34" charset="0"/>
          </a:endParaRPr>
        </a:p>
      </dgm:t>
    </dgm:pt>
    <dgm:pt modelId="{B209A166-6750-48A2-B578-DEAE05388FE7}" type="parTrans" cxnId="{AC725E6B-7CF0-42F1-9D42-6B006F9AB70B}">
      <dgm:prSet/>
      <dgm:spPr/>
      <dgm:t>
        <a:bodyPr/>
        <a:lstStyle/>
        <a:p>
          <a:endParaRPr lang="ru-RU"/>
        </a:p>
      </dgm:t>
    </dgm:pt>
    <dgm:pt modelId="{99DEC72C-CFDA-47A9-AEDD-9C3611146E0C}" type="sibTrans" cxnId="{AC725E6B-7CF0-42F1-9D42-6B006F9AB70B}">
      <dgm:prSet/>
      <dgm:spPr/>
      <dgm:t>
        <a:bodyPr/>
        <a:lstStyle/>
        <a:p>
          <a:endParaRPr lang="ru-RU"/>
        </a:p>
      </dgm:t>
    </dgm:pt>
    <dgm:pt modelId="{BC28F540-88C4-4D23-AD53-15D04954DB21}">
      <dgm:prSet phldrT="[Текст]" custT="1"/>
      <dgm:spPr/>
      <dgm:t>
        <a:bodyPr/>
        <a:lstStyle/>
        <a:p>
          <a:pPr algn="just"/>
          <a:r>
            <a:rPr lang="ru-RU" sz="2400" b="1" dirty="0" smtClean="0">
              <a:latin typeface="Calibri" pitchFamily="34" charset="0"/>
            </a:rPr>
            <a:t>Медицинские</a:t>
          </a:r>
          <a:r>
            <a:rPr lang="en-US" sz="2400" b="1" dirty="0" smtClean="0">
              <a:latin typeface="Calibri" pitchFamily="34" charset="0"/>
            </a:rPr>
            <a:t> </a:t>
          </a:r>
          <a:r>
            <a:rPr lang="ru-RU" sz="2400" b="1" dirty="0" smtClean="0">
              <a:latin typeface="Calibri" pitchFamily="34" charset="0"/>
            </a:rPr>
            <a:t>организации, направившие  в территориальный фонд до 01.09.2020 года уведомление об осуществлении деятельности в сфере обязательного медицинского страхования, включены в реестр медицинских организаций  на 2021 год.</a:t>
          </a:r>
          <a:endParaRPr lang="ru-RU" sz="2400" dirty="0">
            <a:latin typeface="Calibri" pitchFamily="34" charset="0"/>
          </a:endParaRPr>
        </a:p>
      </dgm:t>
    </dgm:pt>
    <dgm:pt modelId="{BFA84DF9-C302-43B8-A5DD-74339701F22C}" type="parTrans" cxnId="{E615111B-392D-49FA-856A-56DEF742D974}">
      <dgm:prSet/>
      <dgm:spPr/>
      <dgm:t>
        <a:bodyPr/>
        <a:lstStyle/>
        <a:p>
          <a:endParaRPr lang="ru-RU"/>
        </a:p>
      </dgm:t>
    </dgm:pt>
    <dgm:pt modelId="{42B4806F-8C81-4CBB-9D64-F0698C7B93DE}" type="sibTrans" cxnId="{E615111B-392D-49FA-856A-56DEF742D974}">
      <dgm:prSet/>
      <dgm:spPr/>
      <dgm:t>
        <a:bodyPr/>
        <a:lstStyle/>
        <a:p>
          <a:endParaRPr lang="ru-RU"/>
        </a:p>
      </dgm:t>
    </dgm:pt>
    <dgm:pt modelId="{F683C31C-C117-4B42-9322-6301AD77C404}">
      <dgm:prSet phldrT="[Текст]" custT="1"/>
      <dgm:spPr/>
      <dgm:t>
        <a:bodyPr/>
        <a:lstStyle/>
        <a:p>
          <a:pPr algn="just"/>
          <a:endParaRPr lang="ru-RU" sz="2000" dirty="0"/>
        </a:p>
      </dgm:t>
    </dgm:pt>
    <dgm:pt modelId="{E1F6A10D-C7FF-4124-A023-5CA6FEABDFA2}" type="parTrans" cxnId="{723AC984-0667-492D-8457-D15B2E7D180F}">
      <dgm:prSet/>
      <dgm:spPr/>
      <dgm:t>
        <a:bodyPr/>
        <a:lstStyle/>
        <a:p>
          <a:endParaRPr lang="ru-RU"/>
        </a:p>
      </dgm:t>
    </dgm:pt>
    <dgm:pt modelId="{A422FED7-85BA-4E90-826B-FE28A46EFEE1}" type="sibTrans" cxnId="{723AC984-0667-492D-8457-D15B2E7D180F}">
      <dgm:prSet/>
      <dgm:spPr/>
      <dgm:t>
        <a:bodyPr/>
        <a:lstStyle/>
        <a:p>
          <a:endParaRPr lang="ru-RU"/>
        </a:p>
      </dgm:t>
    </dgm:pt>
    <dgm:pt modelId="{EB8D614D-ECC9-4255-BD14-A9FC62B8132C}" type="pres">
      <dgm:prSet presAssocID="{9F33ECE2-2BB0-4E4A-92F2-33C9DFC472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7FE497-3EC9-482C-8E42-0315BDDB0FFB}" type="pres">
      <dgm:prSet presAssocID="{3BF632B5-917C-42D6-89F2-02D2EA4AA4FC}" presName="composite" presStyleCnt="0"/>
      <dgm:spPr/>
    </dgm:pt>
    <dgm:pt modelId="{A0F4B6E4-D118-4B4F-A661-3BC2E49A1E90}" type="pres">
      <dgm:prSet presAssocID="{3BF632B5-917C-42D6-89F2-02D2EA4AA4F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4EBA8-8D43-4B27-BF66-B7024F93A220}" type="pres">
      <dgm:prSet presAssocID="{3BF632B5-917C-42D6-89F2-02D2EA4AA4FC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448D70-12CD-4D3A-9E32-F6F7FF7C4935}" type="presOf" srcId="{9F33ECE2-2BB0-4E4A-92F2-33C9DFC4728F}" destId="{EB8D614D-ECC9-4255-BD14-A9FC62B8132C}" srcOrd="0" destOrd="0" presId="urn:microsoft.com/office/officeart/2005/8/layout/hList1"/>
    <dgm:cxn modelId="{1C14B4FF-1F99-42A8-AC08-30AA8497DDB5}" type="presOf" srcId="{BC28F540-88C4-4D23-AD53-15D04954DB21}" destId="{7994EBA8-8D43-4B27-BF66-B7024F93A220}" srcOrd="0" destOrd="1" presId="urn:microsoft.com/office/officeart/2005/8/layout/hList1"/>
    <dgm:cxn modelId="{AC725E6B-7CF0-42F1-9D42-6B006F9AB70B}" srcId="{9F33ECE2-2BB0-4E4A-92F2-33C9DFC4728F}" destId="{3BF632B5-917C-42D6-89F2-02D2EA4AA4FC}" srcOrd="0" destOrd="0" parTransId="{B209A166-6750-48A2-B578-DEAE05388FE7}" sibTransId="{99DEC72C-CFDA-47A9-AEDD-9C3611146E0C}"/>
    <dgm:cxn modelId="{723AC984-0667-492D-8457-D15B2E7D180F}" srcId="{3BF632B5-917C-42D6-89F2-02D2EA4AA4FC}" destId="{F683C31C-C117-4B42-9322-6301AD77C404}" srcOrd="0" destOrd="0" parTransId="{E1F6A10D-C7FF-4124-A023-5CA6FEABDFA2}" sibTransId="{A422FED7-85BA-4E90-826B-FE28A46EFEE1}"/>
    <dgm:cxn modelId="{4117389F-805E-4873-B41A-DF76421842C7}" type="presOf" srcId="{3BF632B5-917C-42D6-89F2-02D2EA4AA4FC}" destId="{A0F4B6E4-D118-4B4F-A661-3BC2E49A1E90}" srcOrd="0" destOrd="0" presId="urn:microsoft.com/office/officeart/2005/8/layout/hList1"/>
    <dgm:cxn modelId="{E615111B-392D-49FA-856A-56DEF742D974}" srcId="{3BF632B5-917C-42D6-89F2-02D2EA4AA4FC}" destId="{BC28F540-88C4-4D23-AD53-15D04954DB21}" srcOrd="1" destOrd="0" parTransId="{BFA84DF9-C302-43B8-A5DD-74339701F22C}" sibTransId="{42B4806F-8C81-4CBB-9D64-F0698C7B93DE}"/>
    <dgm:cxn modelId="{BFE73495-1768-4DDF-AC0D-7C311125F8AB}" type="presOf" srcId="{F683C31C-C117-4B42-9322-6301AD77C404}" destId="{7994EBA8-8D43-4B27-BF66-B7024F93A220}" srcOrd="0" destOrd="0" presId="urn:microsoft.com/office/officeart/2005/8/layout/hList1"/>
    <dgm:cxn modelId="{8472D8A9-2900-4877-B018-DD3712B0C9D0}" type="presParOf" srcId="{EB8D614D-ECC9-4255-BD14-A9FC62B8132C}" destId="{1F7FE497-3EC9-482C-8E42-0315BDDB0FFB}" srcOrd="0" destOrd="0" presId="urn:microsoft.com/office/officeart/2005/8/layout/hList1"/>
    <dgm:cxn modelId="{96875C49-84BE-4622-86F1-E2930A06BAF7}" type="presParOf" srcId="{1F7FE497-3EC9-482C-8E42-0315BDDB0FFB}" destId="{A0F4B6E4-D118-4B4F-A661-3BC2E49A1E90}" srcOrd="0" destOrd="0" presId="urn:microsoft.com/office/officeart/2005/8/layout/hList1"/>
    <dgm:cxn modelId="{A4F56586-C0C8-429C-8FCB-AFC2637588AF}" type="presParOf" srcId="{1F7FE497-3EC9-482C-8E42-0315BDDB0FFB}" destId="{7994EBA8-8D43-4B27-BF66-B7024F93A2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FF8950-55C7-46C6-8A40-A51BC7B3502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2612CF-CDB0-412D-A3AB-653233AC0A6F}">
      <dgm:prSet phldrT="[Текст]"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</a:rPr>
            <a:t>В соответствии с Приказом Минздрава России от 26.03.2021 №255н «Об утверждении порядка осуществления территориальными фондами обязательного медицинского страхования контроля за деятельностью страховых медицинских организаций, осуществляющих деятельность в сфере обязательного медицинского страхования, а также контроля за использованием средств обязательного медицинского страхования указанными страховыми медицинскими организациями и медицинскими организациями»: </a:t>
          </a:r>
          <a:endParaRPr lang="ru-RU" sz="1600" dirty="0">
            <a:solidFill>
              <a:schemeClr val="tx1"/>
            </a:solidFill>
            <a:latin typeface="Verdana" pitchFamily="34" charset="0"/>
          </a:endParaRPr>
        </a:p>
      </dgm:t>
    </dgm:pt>
    <dgm:pt modelId="{2CC43121-BA45-4446-B477-FEC6B969B5C5}" type="parTrans" cxnId="{0D6DA968-D408-4BCF-B7A2-4E3BF60DFEB0}">
      <dgm:prSet/>
      <dgm:spPr/>
      <dgm:t>
        <a:bodyPr/>
        <a:lstStyle/>
        <a:p>
          <a:endParaRPr lang="ru-RU"/>
        </a:p>
      </dgm:t>
    </dgm:pt>
    <dgm:pt modelId="{4902788D-F730-4F62-8768-70B1AA42AAF3}" type="sibTrans" cxnId="{0D6DA968-D408-4BCF-B7A2-4E3BF60DFEB0}">
      <dgm:prSet/>
      <dgm:spPr/>
      <dgm:t>
        <a:bodyPr/>
        <a:lstStyle/>
        <a:p>
          <a:endParaRPr lang="ru-RU"/>
        </a:p>
      </dgm:t>
    </dgm:pt>
    <dgm:pt modelId="{CEDBAFD0-F350-41A1-B1DE-F49B8F4208D0}">
      <dgm:prSet phldrT="[Текст]" custT="1"/>
      <dgm:spPr/>
      <dgm:t>
        <a:bodyPr/>
        <a:lstStyle/>
        <a:p>
          <a:pPr marL="0" indent="0" algn="just"/>
          <a:r>
            <a:rPr lang="ru-RU" sz="18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Контроль за использованием средств ОМС медицинскими организациями осуществляется ТФОМС в соответствии с Порядком осуществления территориальными фондами обязательного медицинского страхования контроля за деятельностью страховых медицинских организаций, осуществляющих деятельность в сфере обязательного медицинского страхования, а также контроля за использованием средств обязательного медицинского страхования указанными страховыми медицинскими организациями и медицинскими организациями, утвержденным Приказом Минздрава России от 26.03.2021 №255н.</a:t>
          </a:r>
        </a:p>
      </dgm:t>
    </dgm:pt>
    <dgm:pt modelId="{A9517723-4E8F-4E5B-8A88-88A3D13E369F}" type="parTrans" cxnId="{BB396353-7398-4A1C-8BBB-FDCFC57421CF}">
      <dgm:prSet/>
      <dgm:spPr/>
      <dgm:t>
        <a:bodyPr/>
        <a:lstStyle/>
        <a:p>
          <a:endParaRPr lang="ru-RU"/>
        </a:p>
      </dgm:t>
    </dgm:pt>
    <dgm:pt modelId="{8E557C5A-6B33-4CA6-A7B1-3C5397F3CAEA}" type="sibTrans" cxnId="{BB396353-7398-4A1C-8BBB-FDCFC57421CF}">
      <dgm:prSet/>
      <dgm:spPr/>
      <dgm:t>
        <a:bodyPr/>
        <a:lstStyle/>
        <a:p>
          <a:endParaRPr lang="ru-RU"/>
        </a:p>
      </dgm:t>
    </dgm:pt>
    <dgm:pt modelId="{E6CCE618-583A-4943-9127-DA8A50EA1F5F}">
      <dgm:prSet custT="1"/>
      <dgm:spPr/>
      <dgm:t>
        <a:bodyPr/>
        <a:lstStyle/>
        <a:p>
          <a:pPr marL="0" indent="0" algn="just"/>
          <a:r>
            <a:rPr lang="ru-RU" sz="18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Использование средств ОМС, полученных МО за оказанную медицинскую помощь, осуществляется  в соответствии со структурой тарифа, установленной ч.7 ст.35 ФЗ-326, Территориальной программой государственных гарантий и Тарифным соглашением. </a:t>
          </a:r>
          <a:r>
            <a:rPr lang="ru-RU" sz="1800" b="1" u="sng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Использование </a:t>
          </a:r>
          <a:r>
            <a:rPr lang="ru-RU" sz="2000" b="1" u="sng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средств ОМС не по назначению расценивается как нецелевое.</a:t>
          </a:r>
          <a:endParaRPr lang="ru-RU" sz="2000" dirty="0">
            <a:latin typeface="Calibri" pitchFamily="34" charset="0"/>
          </a:endParaRPr>
        </a:p>
      </dgm:t>
    </dgm:pt>
    <dgm:pt modelId="{796330EB-24C3-4FD0-B791-31EA950E6C10}" type="parTrans" cxnId="{76629A67-D94A-40B8-83FB-C955B53593D4}">
      <dgm:prSet/>
      <dgm:spPr/>
      <dgm:t>
        <a:bodyPr/>
        <a:lstStyle/>
        <a:p>
          <a:endParaRPr lang="ru-RU"/>
        </a:p>
      </dgm:t>
    </dgm:pt>
    <dgm:pt modelId="{C977CD88-CE8D-4BA3-9F00-97BC9226DC58}" type="sibTrans" cxnId="{76629A67-D94A-40B8-83FB-C955B53593D4}">
      <dgm:prSet/>
      <dgm:spPr/>
      <dgm:t>
        <a:bodyPr/>
        <a:lstStyle/>
        <a:p>
          <a:endParaRPr lang="ru-RU"/>
        </a:p>
      </dgm:t>
    </dgm:pt>
    <dgm:pt modelId="{A422C9A1-F116-42FC-9AF6-359A79081873}" type="pres">
      <dgm:prSet presAssocID="{EBFF8950-55C7-46C6-8A40-A51BC7B350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D4601-9CE6-48A9-8780-616031DE4955}" type="pres">
      <dgm:prSet presAssocID="{282612CF-CDB0-412D-A3AB-653233AC0A6F}" presName="composite" presStyleCnt="0"/>
      <dgm:spPr/>
    </dgm:pt>
    <dgm:pt modelId="{59A8F4B8-DF6C-4763-A404-DEABECB3477A}" type="pres">
      <dgm:prSet presAssocID="{282612CF-CDB0-412D-A3AB-653233AC0A6F}" presName="parTx" presStyleLbl="alignNode1" presStyleIdx="0" presStyleCnt="1" custLinFactNeighborX="-49" custLinFactNeighborY="-187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2E235-4720-4A18-B807-CD55DC233A3F}" type="pres">
      <dgm:prSet presAssocID="{282612CF-CDB0-412D-A3AB-653233AC0A6F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AA7908-2040-44BC-B3EE-4980A1D8F736}" type="presOf" srcId="{EBFF8950-55C7-46C6-8A40-A51BC7B3502D}" destId="{A422C9A1-F116-42FC-9AF6-359A79081873}" srcOrd="0" destOrd="0" presId="urn:microsoft.com/office/officeart/2005/8/layout/hList1"/>
    <dgm:cxn modelId="{835F6026-395B-4CA9-B49C-E9FF235B9875}" type="presOf" srcId="{CEDBAFD0-F350-41A1-B1DE-F49B8F4208D0}" destId="{DEB2E235-4720-4A18-B807-CD55DC233A3F}" srcOrd="0" destOrd="0" presId="urn:microsoft.com/office/officeart/2005/8/layout/hList1"/>
    <dgm:cxn modelId="{D26BF0F4-2C78-45DC-A2EE-8CA2256B1DDC}" type="presOf" srcId="{282612CF-CDB0-412D-A3AB-653233AC0A6F}" destId="{59A8F4B8-DF6C-4763-A404-DEABECB3477A}" srcOrd="0" destOrd="0" presId="urn:microsoft.com/office/officeart/2005/8/layout/hList1"/>
    <dgm:cxn modelId="{BB396353-7398-4A1C-8BBB-FDCFC57421CF}" srcId="{282612CF-CDB0-412D-A3AB-653233AC0A6F}" destId="{CEDBAFD0-F350-41A1-B1DE-F49B8F4208D0}" srcOrd="0" destOrd="0" parTransId="{A9517723-4E8F-4E5B-8A88-88A3D13E369F}" sibTransId="{8E557C5A-6B33-4CA6-A7B1-3C5397F3CAEA}"/>
    <dgm:cxn modelId="{76629A67-D94A-40B8-83FB-C955B53593D4}" srcId="{282612CF-CDB0-412D-A3AB-653233AC0A6F}" destId="{E6CCE618-583A-4943-9127-DA8A50EA1F5F}" srcOrd="1" destOrd="0" parTransId="{796330EB-24C3-4FD0-B791-31EA950E6C10}" sibTransId="{C977CD88-CE8D-4BA3-9F00-97BC9226DC58}"/>
    <dgm:cxn modelId="{0D6DA968-D408-4BCF-B7A2-4E3BF60DFEB0}" srcId="{EBFF8950-55C7-46C6-8A40-A51BC7B3502D}" destId="{282612CF-CDB0-412D-A3AB-653233AC0A6F}" srcOrd="0" destOrd="0" parTransId="{2CC43121-BA45-4446-B477-FEC6B969B5C5}" sibTransId="{4902788D-F730-4F62-8768-70B1AA42AAF3}"/>
    <dgm:cxn modelId="{EB98D599-CD06-4994-8571-DEEE3899B7F7}" type="presOf" srcId="{E6CCE618-583A-4943-9127-DA8A50EA1F5F}" destId="{DEB2E235-4720-4A18-B807-CD55DC233A3F}" srcOrd="0" destOrd="1" presId="urn:microsoft.com/office/officeart/2005/8/layout/hList1"/>
    <dgm:cxn modelId="{34B34D28-F930-46A0-A855-B67B466EB528}" type="presParOf" srcId="{A422C9A1-F116-42FC-9AF6-359A79081873}" destId="{C86D4601-9CE6-48A9-8780-616031DE4955}" srcOrd="0" destOrd="0" presId="urn:microsoft.com/office/officeart/2005/8/layout/hList1"/>
    <dgm:cxn modelId="{5E34D307-CBF8-48AD-B806-207181A04423}" type="presParOf" srcId="{C86D4601-9CE6-48A9-8780-616031DE4955}" destId="{59A8F4B8-DF6C-4763-A404-DEABECB3477A}" srcOrd="0" destOrd="0" presId="urn:microsoft.com/office/officeart/2005/8/layout/hList1"/>
    <dgm:cxn modelId="{091F98FE-E579-480B-9F57-37D57C49F26D}" type="presParOf" srcId="{C86D4601-9CE6-48A9-8780-616031DE4955}" destId="{DEB2E235-4720-4A18-B807-CD55DC233A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FB9AFB-E95C-436F-844A-C9C70FB7B4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02C511-B9DD-4480-9985-F5C755901F3E}">
      <dgm:prSet phldrT="[Текст]" custT="1"/>
      <dgm:spPr/>
      <dgm:t>
        <a:bodyPr/>
        <a:lstStyle/>
        <a:p>
          <a:r>
            <a:rPr lang="ru-RU" sz="2400" dirty="0" smtClean="0"/>
            <a:t>ч. 9 ст. 39 </a:t>
          </a:r>
        </a:p>
        <a:p>
          <a:r>
            <a:rPr lang="ru-RU" sz="2000" dirty="0" smtClean="0"/>
            <a:t>Федерального закона от 29.11.2010 №326-ФЗ  «Об обязательном медицинском страховании в Российской Федерации» </a:t>
          </a:r>
          <a:endParaRPr lang="ru-RU" sz="2000" dirty="0"/>
        </a:p>
      </dgm:t>
    </dgm:pt>
    <dgm:pt modelId="{DEE89430-ECB5-45FC-8D3A-FD3F336C7D97}" type="parTrans" cxnId="{1A68C901-6A27-4F4C-B46D-E172505B066F}">
      <dgm:prSet/>
      <dgm:spPr/>
      <dgm:t>
        <a:bodyPr/>
        <a:lstStyle/>
        <a:p>
          <a:endParaRPr lang="ru-RU"/>
        </a:p>
      </dgm:t>
    </dgm:pt>
    <dgm:pt modelId="{B3694110-E503-4E7A-96DD-D49A9210FD51}" type="sibTrans" cxnId="{1A68C901-6A27-4F4C-B46D-E172505B066F}">
      <dgm:prSet/>
      <dgm:spPr/>
      <dgm:t>
        <a:bodyPr/>
        <a:lstStyle/>
        <a:p>
          <a:endParaRPr lang="ru-RU"/>
        </a:p>
      </dgm:t>
    </dgm:pt>
    <dgm:pt modelId="{1185EF65-9E91-4329-8D79-DCEA2BCD77B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Средства, использованные не по целевому назначению, МО возвращает в бюджет ТФОМС в течение 10 рабочих дней со дня предъявления ТФОМС соответствующего требования.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МО уплачивает в бюджет ТФОМС штраф в размере 10 % от суммы нецелевого использования средств и пени в размере 1/300  ставки рефинансирования ЦБ РФ, действующей на день предъявления санкций, от суммы нецелевого использования указанных средств за каждый день просрочки. </a:t>
          </a:r>
        </a:p>
      </dgm:t>
    </dgm:pt>
    <dgm:pt modelId="{ED854255-8A42-4C26-8575-82B70618A04B}" type="sibTrans" cxnId="{EDA26976-E20F-429C-8C3B-163E638210FB}">
      <dgm:prSet/>
      <dgm:spPr/>
      <dgm:t>
        <a:bodyPr/>
        <a:lstStyle/>
        <a:p>
          <a:endParaRPr lang="ru-RU"/>
        </a:p>
      </dgm:t>
    </dgm:pt>
    <dgm:pt modelId="{850B44F7-337B-490A-841A-D4618D90CD50}" type="parTrans" cxnId="{EDA26976-E20F-429C-8C3B-163E638210FB}">
      <dgm:prSet/>
      <dgm:spPr/>
      <dgm:t>
        <a:bodyPr/>
        <a:lstStyle/>
        <a:p>
          <a:endParaRPr lang="ru-RU"/>
        </a:p>
      </dgm:t>
    </dgm:pt>
    <dgm:pt modelId="{4DA92C6D-A5D1-4F8F-92A8-3A21CAFA0937}" type="pres">
      <dgm:prSet presAssocID="{90FB9AFB-E95C-436F-844A-C9C70FB7B4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A1FC35-D0EC-4ECD-8367-CD6205DC2F6B}" type="pres">
      <dgm:prSet presAssocID="{8B02C511-B9DD-4480-9985-F5C755901F3E}" presName="linNode" presStyleCnt="0"/>
      <dgm:spPr/>
    </dgm:pt>
    <dgm:pt modelId="{93EE249D-8230-447E-BB6E-32E2B0C08983}" type="pres">
      <dgm:prSet presAssocID="{8B02C511-B9DD-4480-9985-F5C755901F3E}" presName="parentText" presStyleLbl="node1" presStyleIdx="0" presStyleCnt="2" custScaleX="277778" custScaleY="57460" custLinFactNeighborX="3566" custLinFactNeighborY="28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9FD40-E95A-4992-A9BE-0C2802AED7C4}" type="pres">
      <dgm:prSet presAssocID="{B3694110-E503-4E7A-96DD-D49A9210FD51}" presName="sp" presStyleCnt="0"/>
      <dgm:spPr/>
    </dgm:pt>
    <dgm:pt modelId="{90A2A393-3BDC-4987-A4CF-96F0ECE8C49B}" type="pres">
      <dgm:prSet presAssocID="{1185EF65-9E91-4329-8D79-DCEA2BCD77B4}" presName="linNode" presStyleCnt="0"/>
      <dgm:spPr/>
    </dgm:pt>
    <dgm:pt modelId="{A31E7106-7F7A-4C32-975B-99941B115C2E}" type="pres">
      <dgm:prSet presAssocID="{1185EF65-9E91-4329-8D79-DCEA2BCD77B4}" presName="parentText" presStyleLbl="node1" presStyleIdx="1" presStyleCnt="2" custScaleX="277778" custLinFactNeighborX="3566" custLinFactNeighborY="-39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C9FAC9-0DDA-4E4A-9481-E49D54EF727E}" type="presOf" srcId="{90FB9AFB-E95C-436F-844A-C9C70FB7B4A1}" destId="{4DA92C6D-A5D1-4F8F-92A8-3A21CAFA0937}" srcOrd="0" destOrd="0" presId="urn:microsoft.com/office/officeart/2005/8/layout/vList5"/>
    <dgm:cxn modelId="{EDA26976-E20F-429C-8C3B-163E638210FB}" srcId="{90FB9AFB-E95C-436F-844A-C9C70FB7B4A1}" destId="{1185EF65-9E91-4329-8D79-DCEA2BCD77B4}" srcOrd="1" destOrd="0" parTransId="{850B44F7-337B-490A-841A-D4618D90CD50}" sibTransId="{ED854255-8A42-4C26-8575-82B70618A04B}"/>
    <dgm:cxn modelId="{1A68C901-6A27-4F4C-B46D-E172505B066F}" srcId="{90FB9AFB-E95C-436F-844A-C9C70FB7B4A1}" destId="{8B02C511-B9DD-4480-9985-F5C755901F3E}" srcOrd="0" destOrd="0" parTransId="{DEE89430-ECB5-45FC-8D3A-FD3F336C7D97}" sibTransId="{B3694110-E503-4E7A-96DD-D49A9210FD51}"/>
    <dgm:cxn modelId="{750377D9-BCE1-43AC-90FA-6DB895FB7556}" type="presOf" srcId="{8B02C511-B9DD-4480-9985-F5C755901F3E}" destId="{93EE249D-8230-447E-BB6E-32E2B0C08983}" srcOrd="0" destOrd="0" presId="urn:microsoft.com/office/officeart/2005/8/layout/vList5"/>
    <dgm:cxn modelId="{C8E8589E-AC40-4F4E-8D9C-38D7124F0A46}" type="presOf" srcId="{1185EF65-9E91-4329-8D79-DCEA2BCD77B4}" destId="{A31E7106-7F7A-4C32-975B-99941B115C2E}" srcOrd="0" destOrd="0" presId="urn:microsoft.com/office/officeart/2005/8/layout/vList5"/>
    <dgm:cxn modelId="{CCC08A57-A630-4569-BADE-10433883E8CC}" type="presParOf" srcId="{4DA92C6D-A5D1-4F8F-92A8-3A21CAFA0937}" destId="{30A1FC35-D0EC-4ECD-8367-CD6205DC2F6B}" srcOrd="0" destOrd="0" presId="urn:microsoft.com/office/officeart/2005/8/layout/vList5"/>
    <dgm:cxn modelId="{430CDA28-333F-4193-890B-77D86D1BD84D}" type="presParOf" srcId="{30A1FC35-D0EC-4ECD-8367-CD6205DC2F6B}" destId="{93EE249D-8230-447E-BB6E-32E2B0C08983}" srcOrd="0" destOrd="0" presId="urn:microsoft.com/office/officeart/2005/8/layout/vList5"/>
    <dgm:cxn modelId="{4B1381CE-DC59-4FF0-B6F5-53F828ED6B0C}" type="presParOf" srcId="{4DA92C6D-A5D1-4F8F-92A8-3A21CAFA0937}" destId="{90C9FD40-E95A-4992-A9BE-0C2802AED7C4}" srcOrd="1" destOrd="0" presId="urn:microsoft.com/office/officeart/2005/8/layout/vList5"/>
    <dgm:cxn modelId="{F3EBF1DD-CD30-4BDB-A3ED-13B8EE8389EE}" type="presParOf" srcId="{4DA92C6D-A5D1-4F8F-92A8-3A21CAFA0937}" destId="{90A2A393-3BDC-4987-A4CF-96F0ECE8C49B}" srcOrd="2" destOrd="0" presId="urn:microsoft.com/office/officeart/2005/8/layout/vList5"/>
    <dgm:cxn modelId="{6741CB3B-A360-4742-9CF9-1CA507468E90}" type="presParOf" srcId="{90A2A393-3BDC-4987-A4CF-96F0ECE8C49B}" destId="{A31E7106-7F7A-4C32-975B-99941B115C2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E5A202-5975-4E1B-85D1-E04488E09E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99D576-F48C-4B45-8DE7-1BED54D918DB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Calibri" pitchFamily="34" charset="0"/>
            </a:rPr>
            <a:t>1) бесплатно оказывать застрахованным лицам медицинскую помощь в рамках программ ОМС;</a:t>
          </a:r>
          <a:endParaRPr lang="ru-RU" sz="1400" dirty="0" smtClean="0">
            <a:latin typeface="Calibri" pitchFamily="34" charset="0"/>
          </a:endParaRPr>
        </a:p>
        <a:p>
          <a:pPr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/>
        </a:p>
      </dgm:t>
    </dgm:pt>
    <dgm:pt modelId="{A4688321-B8B4-4ADD-BBC9-7B685108B28E}" type="parTrans" cxnId="{672A518D-16BE-4187-9FEC-70A06E8A91C2}">
      <dgm:prSet/>
      <dgm:spPr/>
      <dgm:t>
        <a:bodyPr/>
        <a:lstStyle/>
        <a:p>
          <a:endParaRPr lang="ru-RU"/>
        </a:p>
      </dgm:t>
    </dgm:pt>
    <dgm:pt modelId="{40AAB0D6-198C-42C0-8DDB-FBE60D804981}" type="sibTrans" cxnId="{672A518D-16BE-4187-9FEC-70A06E8A91C2}">
      <dgm:prSet/>
      <dgm:spPr/>
      <dgm:t>
        <a:bodyPr/>
        <a:lstStyle/>
        <a:p>
          <a:endParaRPr lang="ru-RU"/>
        </a:p>
      </dgm:t>
    </dgm:pt>
    <dgm:pt modelId="{137BE6BE-CE7F-4D08-9773-FC6CE4A254B5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Calibri" pitchFamily="34" charset="0"/>
            </a:rPr>
            <a:t>2) вести в соответствии с настоящим Федеральным законом персонифицированный учет сведений о медицинской помощи, оказанной застрахованным лицам;</a:t>
          </a:r>
          <a:endParaRPr lang="ru-RU" sz="1400" dirty="0" smtClean="0">
            <a:latin typeface="Calibri" pitchFamily="34" charset="0"/>
          </a:endParaRPr>
        </a:p>
        <a:p>
          <a:pPr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dirty="0"/>
        </a:p>
      </dgm:t>
    </dgm:pt>
    <dgm:pt modelId="{DC8D2091-9047-4982-9B8C-AB7CC75E57EC}" type="parTrans" cxnId="{93DD938C-73C4-4FDE-9C36-38FDC0CF689F}">
      <dgm:prSet/>
      <dgm:spPr/>
      <dgm:t>
        <a:bodyPr/>
        <a:lstStyle/>
        <a:p>
          <a:endParaRPr lang="ru-RU"/>
        </a:p>
      </dgm:t>
    </dgm:pt>
    <dgm:pt modelId="{2FFFFCE9-4F53-429A-BFB4-2480A3042DBB}" type="sibTrans" cxnId="{93DD938C-73C4-4FDE-9C36-38FDC0CF689F}">
      <dgm:prSet/>
      <dgm:spPr/>
      <dgm:t>
        <a:bodyPr/>
        <a:lstStyle/>
        <a:p>
          <a:endParaRPr lang="ru-RU"/>
        </a:p>
      </dgm:t>
    </dgm:pt>
    <dgm:pt modelId="{BDFAB696-A60B-46D3-9DA0-9F090863EC4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b="1" dirty="0" smtClean="0">
              <a:latin typeface="Calibri" pitchFamily="34" charset="0"/>
            </a:rPr>
            <a:t>3) предоставлять страховым медицинским организациям, Федеральному фонду и территориальному фонду сведения о застрахованном лице и об оказанной ему медицинской помощи, необходимые для проведения контроля объемов, сроков, качества и условий предоставления медицинской помощи; </a:t>
          </a:r>
          <a:endParaRPr lang="ru-RU" sz="1400" dirty="0">
            <a:latin typeface="Calibri" pitchFamily="34" charset="0"/>
          </a:endParaRPr>
        </a:p>
      </dgm:t>
    </dgm:pt>
    <dgm:pt modelId="{50D666A7-352A-42AD-882B-88B175EAFEE6}" type="parTrans" cxnId="{A3DA41F5-B4A4-4148-B4AA-8E16479D8071}">
      <dgm:prSet/>
      <dgm:spPr/>
      <dgm:t>
        <a:bodyPr/>
        <a:lstStyle/>
        <a:p>
          <a:endParaRPr lang="ru-RU"/>
        </a:p>
      </dgm:t>
    </dgm:pt>
    <dgm:pt modelId="{5519A519-47A9-435D-A68C-3E1C4A5E7B46}" type="sibTrans" cxnId="{A3DA41F5-B4A4-4148-B4AA-8E16479D8071}">
      <dgm:prSet/>
      <dgm:spPr/>
      <dgm:t>
        <a:bodyPr/>
        <a:lstStyle/>
        <a:p>
          <a:endParaRPr lang="ru-RU"/>
        </a:p>
      </dgm:t>
    </dgm:pt>
    <dgm:pt modelId="{536EB7FF-59F9-4B6F-B64B-F82D598AA78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b="1" dirty="0" smtClean="0">
              <a:latin typeface="Calibri" pitchFamily="34" charset="0"/>
            </a:rPr>
            <a:t>4) предоставлять отчетность о деятельности в сфере обязательного медицинского страхования в порядке и по формам, которые установлены Федеральным фондом;</a:t>
          </a:r>
          <a:endParaRPr lang="ru-RU" sz="1400" dirty="0">
            <a:latin typeface="Calibri" pitchFamily="34" charset="0"/>
          </a:endParaRPr>
        </a:p>
      </dgm:t>
    </dgm:pt>
    <dgm:pt modelId="{6F3AC883-5AB9-418D-A16B-CF4FEF75EF55}" type="parTrans" cxnId="{9DCAA311-7B99-4B47-B2FE-CDBA89E5D50F}">
      <dgm:prSet/>
      <dgm:spPr/>
      <dgm:t>
        <a:bodyPr/>
        <a:lstStyle/>
        <a:p>
          <a:endParaRPr lang="ru-RU"/>
        </a:p>
      </dgm:t>
    </dgm:pt>
    <dgm:pt modelId="{93C337CA-50AE-4F3E-A413-2BE29A17B25F}" type="sibTrans" cxnId="{9DCAA311-7B99-4B47-B2FE-CDBA89E5D50F}">
      <dgm:prSet/>
      <dgm:spPr/>
      <dgm:t>
        <a:bodyPr/>
        <a:lstStyle/>
        <a:p>
          <a:endParaRPr lang="ru-RU"/>
        </a:p>
      </dgm:t>
    </dgm:pt>
    <dgm:pt modelId="{3132C842-170E-4901-8EBA-6A291EED73AB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Calibri" pitchFamily="34" charset="0"/>
            </a:rPr>
            <a:t>5) использовать средства обязательного медицинского страхования, полученные за оказанную медицинскую помощь, в соответствии с программами обязательного медицинского страхования;</a:t>
          </a:r>
        </a:p>
        <a:p>
          <a:pPr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dirty="0"/>
        </a:p>
      </dgm:t>
    </dgm:pt>
    <dgm:pt modelId="{73E91860-D7D0-40D9-A783-5D3602347989}" type="parTrans" cxnId="{2E29EFC7-8453-4A7A-82FC-D0D138AADBEE}">
      <dgm:prSet/>
      <dgm:spPr/>
      <dgm:t>
        <a:bodyPr/>
        <a:lstStyle/>
        <a:p>
          <a:endParaRPr lang="ru-RU"/>
        </a:p>
      </dgm:t>
    </dgm:pt>
    <dgm:pt modelId="{AE9E0EB3-6A16-49B0-8718-DF3B8B9C81BB}" type="sibTrans" cxnId="{2E29EFC7-8453-4A7A-82FC-D0D138AADBEE}">
      <dgm:prSet/>
      <dgm:spPr/>
      <dgm:t>
        <a:bodyPr/>
        <a:lstStyle/>
        <a:p>
          <a:endParaRPr lang="ru-RU"/>
        </a:p>
      </dgm:t>
    </dgm:pt>
    <dgm:pt modelId="{AFA23AE2-FC32-4D94-9361-CEC52E63C3A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Calibri" pitchFamily="34" charset="0"/>
            </a:rPr>
            <a:t>6) размещать на своем официальном сайте в сети "Интернет" информацию о режиме работы, видах оказываемой медицинской помощи;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dirty="0" smtClean="0"/>
        </a:p>
        <a:p>
          <a:pPr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5607336A-5E70-4978-AB7F-55D8A2D4C1EE}" type="parTrans" cxnId="{4E5BF700-EECD-41B1-A665-E5BAF963E3D0}">
      <dgm:prSet/>
      <dgm:spPr/>
      <dgm:t>
        <a:bodyPr/>
        <a:lstStyle/>
        <a:p>
          <a:endParaRPr lang="ru-RU"/>
        </a:p>
      </dgm:t>
    </dgm:pt>
    <dgm:pt modelId="{3E049AEF-6256-4D29-8D81-49C9632BDE11}" type="sibTrans" cxnId="{4E5BF700-EECD-41B1-A665-E5BAF963E3D0}">
      <dgm:prSet/>
      <dgm:spPr/>
      <dgm:t>
        <a:bodyPr/>
        <a:lstStyle/>
        <a:p>
          <a:endParaRPr lang="ru-RU"/>
        </a:p>
      </dgm:t>
    </dgm:pt>
    <dgm:pt modelId="{648A2E72-B6FE-4BBB-A29C-9B2A90B67A17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Calibri" pitchFamily="34" charset="0"/>
            </a:rPr>
            <a:t>7) предоставлять застрахованным лицам, страховым медицинским организациям и территориальному фонду сведения о режиме работы, видах оказываемой медицинской помощи, а также показателях доступности и качества медицинской помощи, перечень которых устанавливается в территориальной программе ОМС</a:t>
          </a:r>
          <a:r>
            <a:rPr lang="en-US" sz="1400" b="1" dirty="0" smtClean="0">
              <a:latin typeface="Calibri" pitchFamily="34" charset="0"/>
            </a:rPr>
            <a:t>.</a:t>
          </a:r>
          <a:r>
            <a:rPr lang="ru-RU" sz="1400" dirty="0" smtClean="0">
              <a:latin typeface="Calibri" pitchFamily="34" charset="0"/>
            </a:rPr>
            <a:t> </a:t>
          </a:r>
        </a:p>
        <a:p>
          <a:pPr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7F34C4DA-36EA-499F-B755-296C85ADCAA6}" type="parTrans" cxnId="{00458C09-8FBA-4562-ADE0-E27A4F709E78}">
      <dgm:prSet/>
      <dgm:spPr/>
      <dgm:t>
        <a:bodyPr/>
        <a:lstStyle/>
        <a:p>
          <a:endParaRPr lang="ru-RU"/>
        </a:p>
      </dgm:t>
    </dgm:pt>
    <dgm:pt modelId="{F4F4F732-229A-4E0D-9380-1214D550BCAF}" type="sibTrans" cxnId="{00458C09-8FBA-4562-ADE0-E27A4F709E78}">
      <dgm:prSet/>
      <dgm:spPr/>
      <dgm:t>
        <a:bodyPr/>
        <a:lstStyle/>
        <a:p>
          <a:endParaRPr lang="ru-RU"/>
        </a:p>
      </dgm:t>
    </dgm:pt>
    <dgm:pt modelId="{22FA831D-D049-4A75-B7CB-5ADDB07EFFD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b="1" dirty="0" smtClean="0">
              <a:latin typeface="Calibri" pitchFamily="34" charset="0"/>
            </a:rPr>
            <a:t>7.1) использовать средства нормированного страхового запаса территориального фонда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в  порядке, определяемом Правительством Российской Федерации;</a:t>
          </a:r>
          <a:endParaRPr lang="ru-RU" sz="1400" dirty="0">
            <a:latin typeface="Calibri" pitchFamily="34" charset="0"/>
          </a:endParaRPr>
        </a:p>
      </dgm:t>
    </dgm:pt>
    <dgm:pt modelId="{B98D7538-86EF-4682-B3BD-91FFC75A2C64}" type="parTrans" cxnId="{3406181D-70A6-47BE-97E0-0D4B980EEDBE}">
      <dgm:prSet/>
      <dgm:spPr/>
      <dgm:t>
        <a:bodyPr/>
        <a:lstStyle/>
        <a:p>
          <a:endParaRPr lang="ru-RU"/>
        </a:p>
      </dgm:t>
    </dgm:pt>
    <dgm:pt modelId="{CDEFEB0C-C703-4834-8A24-546B1C141A28}" type="sibTrans" cxnId="{3406181D-70A6-47BE-97E0-0D4B980EEDBE}">
      <dgm:prSet/>
      <dgm:spPr/>
      <dgm:t>
        <a:bodyPr/>
        <a:lstStyle/>
        <a:p>
          <a:endParaRPr lang="ru-RU"/>
        </a:p>
      </dgm:t>
    </dgm:pt>
    <dgm:pt modelId="{A5203426-8ADD-42DD-A173-1E9B0545292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latin typeface="Calibri" pitchFamily="34" charset="0"/>
            </a:rPr>
            <a:t>7.2) использовать средства нормированного страхового запаса территориального фонда для софинансирования расходов медицинских организаций на оплату труда врачей и среднего медицинского персонала в порядке, предусмотренном частью 6.6 статьи 26 настоящего Федерального закона;</a:t>
          </a:r>
        </a:p>
      </dgm:t>
    </dgm:pt>
    <dgm:pt modelId="{9D2358C7-1DCA-4169-A8A9-648849A1B523}" type="parTrans" cxnId="{7AE2BCB3-210C-4A73-A2EC-C8B0BBDA7A72}">
      <dgm:prSet/>
      <dgm:spPr/>
      <dgm:t>
        <a:bodyPr/>
        <a:lstStyle/>
        <a:p>
          <a:endParaRPr lang="ru-RU"/>
        </a:p>
      </dgm:t>
    </dgm:pt>
    <dgm:pt modelId="{77C171DA-A22E-4758-9B93-3F9366F4D2EC}" type="sibTrans" cxnId="{7AE2BCB3-210C-4A73-A2EC-C8B0BBDA7A72}">
      <dgm:prSet/>
      <dgm:spPr/>
      <dgm:t>
        <a:bodyPr/>
        <a:lstStyle/>
        <a:p>
          <a:endParaRPr lang="ru-RU"/>
        </a:p>
      </dgm:t>
    </dgm:pt>
    <dgm:pt modelId="{B35FDAEF-A600-4B8B-BA5A-BF81BF687A08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latin typeface="Calibri" pitchFamily="34" charset="0"/>
            </a:rPr>
            <a:t>8) выполнять иные обязанности в соответствии с настоящим Федеральным законом.</a:t>
          </a:r>
        </a:p>
      </dgm:t>
    </dgm:pt>
    <dgm:pt modelId="{01C60DF0-7AD0-4C86-81D5-3656073C35AD}" type="parTrans" cxnId="{3D9A8FD6-0512-405D-8B5F-3841ACF15FFD}">
      <dgm:prSet/>
      <dgm:spPr/>
      <dgm:t>
        <a:bodyPr/>
        <a:lstStyle/>
        <a:p>
          <a:endParaRPr lang="ru-RU"/>
        </a:p>
      </dgm:t>
    </dgm:pt>
    <dgm:pt modelId="{8BAC0651-C92C-4C2E-807F-AC79B94EB109}" type="sibTrans" cxnId="{3D9A8FD6-0512-405D-8B5F-3841ACF15FFD}">
      <dgm:prSet/>
      <dgm:spPr/>
      <dgm:t>
        <a:bodyPr/>
        <a:lstStyle/>
        <a:p>
          <a:endParaRPr lang="ru-RU"/>
        </a:p>
      </dgm:t>
    </dgm:pt>
    <dgm:pt modelId="{53C3F873-FE99-4183-AB87-E50EE8D7B83A}" type="pres">
      <dgm:prSet presAssocID="{74E5A202-5975-4E1B-85D1-E04488E09E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3AFB1D-C2E2-4FF1-90FB-D78FC2EA5292}" type="pres">
      <dgm:prSet presAssocID="{7599D576-F48C-4B45-8DE7-1BED54D918DB}" presName="parentText" presStyleLbl="node1" presStyleIdx="0" presStyleCnt="10" custScaleY="55840" custLinFactY="-1265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9B228-C3CE-461B-9D48-AF152F3875C2}" type="pres">
      <dgm:prSet presAssocID="{40AAB0D6-198C-42C0-8DDB-FBE60D804981}" presName="spacer" presStyleCnt="0"/>
      <dgm:spPr/>
    </dgm:pt>
    <dgm:pt modelId="{ACC1BA72-8AE2-42C4-8574-13A7B2BDF7F6}" type="pres">
      <dgm:prSet presAssocID="{137BE6BE-CE7F-4D08-9773-FC6CE4A254B5}" presName="parentText" presStyleLbl="node1" presStyleIdx="1" presStyleCnt="10" custScaleY="88604" custLinFactY="18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495FE-DE17-48A4-A332-94C2A7D393C3}" type="pres">
      <dgm:prSet presAssocID="{2FFFFCE9-4F53-429A-BFB4-2480A3042DBB}" presName="spacer" presStyleCnt="0"/>
      <dgm:spPr/>
    </dgm:pt>
    <dgm:pt modelId="{4EB34467-5D91-4D9F-A30E-D9CB145624D8}" type="pres">
      <dgm:prSet presAssocID="{BDFAB696-A60B-46D3-9DA0-9F090863EC49}" presName="parentText" presStyleLbl="node1" presStyleIdx="2" presStyleCnt="10" custLinFactY="67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9F5134-10E0-4C96-8A27-A4D6C61D1162}" type="pres">
      <dgm:prSet presAssocID="{5519A519-47A9-435D-A68C-3E1C4A5E7B46}" presName="spacer" presStyleCnt="0"/>
      <dgm:spPr/>
    </dgm:pt>
    <dgm:pt modelId="{AC447E75-52C4-46EC-B462-D0DA1D058F5D}" type="pres">
      <dgm:prSet presAssocID="{536EB7FF-59F9-4B6F-B64B-F82D598AA784}" presName="parentText" presStyleLbl="node1" presStyleIdx="3" presStyleCnt="10" custScaleY="86608" custLinFactY="115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2614B-9EA3-4A49-AA0E-9FE7B03AC59F}" type="pres">
      <dgm:prSet presAssocID="{93C337CA-50AE-4F3E-A413-2BE29A17B25F}" presName="spacer" presStyleCnt="0"/>
      <dgm:spPr/>
    </dgm:pt>
    <dgm:pt modelId="{E74F1FED-7026-4971-BEFE-FA3DD742EB78}" type="pres">
      <dgm:prSet presAssocID="{3132C842-170E-4901-8EBA-6A291EED73AB}" presName="parentText" presStyleLbl="node1" presStyleIdx="4" presStyleCnt="10" custScaleY="66869" custLinFactY="121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3AD58-D507-4B4A-8491-52DE34CDAADC}" type="pres">
      <dgm:prSet presAssocID="{AE9E0EB3-6A16-49B0-8718-DF3B8B9C81BB}" presName="spacer" presStyleCnt="0"/>
      <dgm:spPr/>
    </dgm:pt>
    <dgm:pt modelId="{B960DB06-417B-4D2D-A652-2621EFE9E303}" type="pres">
      <dgm:prSet presAssocID="{AFA23AE2-FC32-4D94-9361-CEC52E63C3A1}" presName="parentText" presStyleLbl="node1" presStyleIdx="5" presStyleCnt="10" custScaleX="101695" custScaleY="83549" custLinFactY="88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722E5-9BBA-4E55-94F1-737DD4B3DEEA}" type="pres">
      <dgm:prSet presAssocID="{3E049AEF-6256-4D29-8D81-49C9632BDE11}" presName="spacer" presStyleCnt="0"/>
      <dgm:spPr/>
    </dgm:pt>
    <dgm:pt modelId="{F5AA7EDE-42FF-4B70-824B-A90641B58366}" type="pres">
      <dgm:prSet presAssocID="{648A2E72-B6FE-4BBB-A29C-9B2A90B67A17}" presName="parentText" presStyleLbl="node1" presStyleIdx="6" presStyleCnt="10" custScaleY="141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6E494-08BE-4A2C-ADE1-B2B6370BD785}" type="pres">
      <dgm:prSet presAssocID="{F4F4F732-229A-4E0D-9380-1214D550BCAF}" presName="spacer" presStyleCnt="0"/>
      <dgm:spPr/>
    </dgm:pt>
    <dgm:pt modelId="{2A84F88B-F6A6-4AF9-A8B8-41E2C741425E}" type="pres">
      <dgm:prSet presAssocID="{22FA831D-D049-4A75-B7CB-5ADDB07EFFD3}" presName="parentText" presStyleLbl="node1" presStyleIdx="7" presStyleCnt="10" custScaleY="1414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5A083-89CC-4C17-B431-E956D4DF63CC}" type="pres">
      <dgm:prSet presAssocID="{CDEFEB0C-C703-4834-8A24-546B1C141A28}" presName="spacer" presStyleCnt="0"/>
      <dgm:spPr/>
    </dgm:pt>
    <dgm:pt modelId="{27CB0713-9DAE-4512-B766-EB6751E10EE0}" type="pres">
      <dgm:prSet presAssocID="{A5203426-8ADD-42DD-A173-1E9B05452924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A86A4-C320-417C-BB2A-D1F75C0902E2}" type="pres">
      <dgm:prSet presAssocID="{77C171DA-A22E-4758-9B93-3F9366F4D2EC}" presName="spacer" presStyleCnt="0"/>
      <dgm:spPr/>
    </dgm:pt>
    <dgm:pt modelId="{86193278-EE58-4667-8EA4-13F3C00E9028}" type="pres">
      <dgm:prSet presAssocID="{B35FDAEF-A600-4B8B-BA5A-BF81BF687A08}" presName="parentText" presStyleLbl="node1" presStyleIdx="9" presStyleCnt="10" custScaleY="385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7EA827-5C36-4138-96F0-F6CD751C1BC8}" type="presOf" srcId="{22FA831D-D049-4A75-B7CB-5ADDB07EFFD3}" destId="{2A84F88B-F6A6-4AF9-A8B8-41E2C741425E}" srcOrd="0" destOrd="0" presId="urn:microsoft.com/office/officeart/2005/8/layout/vList2"/>
    <dgm:cxn modelId="{7AE2BCB3-210C-4A73-A2EC-C8B0BBDA7A72}" srcId="{74E5A202-5975-4E1B-85D1-E04488E09E25}" destId="{A5203426-8ADD-42DD-A173-1E9B05452924}" srcOrd="8" destOrd="0" parTransId="{9D2358C7-1DCA-4169-A8A9-648849A1B523}" sibTransId="{77C171DA-A22E-4758-9B93-3F9366F4D2EC}"/>
    <dgm:cxn modelId="{2E29EFC7-8453-4A7A-82FC-D0D138AADBEE}" srcId="{74E5A202-5975-4E1B-85D1-E04488E09E25}" destId="{3132C842-170E-4901-8EBA-6A291EED73AB}" srcOrd="4" destOrd="0" parTransId="{73E91860-D7D0-40D9-A783-5D3602347989}" sibTransId="{AE9E0EB3-6A16-49B0-8718-DF3B8B9C81BB}"/>
    <dgm:cxn modelId="{9DCAA311-7B99-4B47-B2FE-CDBA89E5D50F}" srcId="{74E5A202-5975-4E1B-85D1-E04488E09E25}" destId="{536EB7FF-59F9-4B6F-B64B-F82D598AA784}" srcOrd="3" destOrd="0" parTransId="{6F3AC883-5AB9-418D-A16B-CF4FEF75EF55}" sibTransId="{93C337CA-50AE-4F3E-A413-2BE29A17B25F}"/>
    <dgm:cxn modelId="{39DF2030-A685-4BB2-97B9-1401CB8AB455}" type="presOf" srcId="{B35FDAEF-A600-4B8B-BA5A-BF81BF687A08}" destId="{86193278-EE58-4667-8EA4-13F3C00E9028}" srcOrd="0" destOrd="0" presId="urn:microsoft.com/office/officeart/2005/8/layout/vList2"/>
    <dgm:cxn modelId="{A3DA41F5-B4A4-4148-B4AA-8E16479D8071}" srcId="{74E5A202-5975-4E1B-85D1-E04488E09E25}" destId="{BDFAB696-A60B-46D3-9DA0-9F090863EC49}" srcOrd="2" destOrd="0" parTransId="{50D666A7-352A-42AD-882B-88B175EAFEE6}" sibTransId="{5519A519-47A9-435D-A68C-3E1C4A5E7B46}"/>
    <dgm:cxn modelId="{ACA205EA-1F05-4C70-BA7F-2ACCD51E0E9A}" type="presOf" srcId="{648A2E72-B6FE-4BBB-A29C-9B2A90B67A17}" destId="{F5AA7EDE-42FF-4B70-824B-A90641B58366}" srcOrd="0" destOrd="0" presId="urn:microsoft.com/office/officeart/2005/8/layout/vList2"/>
    <dgm:cxn modelId="{ADCB5DA1-3C12-40E9-BA5D-E6DA7BBDD335}" type="presOf" srcId="{74E5A202-5975-4E1B-85D1-E04488E09E25}" destId="{53C3F873-FE99-4183-AB87-E50EE8D7B83A}" srcOrd="0" destOrd="0" presId="urn:microsoft.com/office/officeart/2005/8/layout/vList2"/>
    <dgm:cxn modelId="{C64A2915-CDD7-4E70-A47D-B7AD451F7471}" type="presOf" srcId="{A5203426-8ADD-42DD-A173-1E9B05452924}" destId="{27CB0713-9DAE-4512-B766-EB6751E10EE0}" srcOrd="0" destOrd="0" presId="urn:microsoft.com/office/officeart/2005/8/layout/vList2"/>
    <dgm:cxn modelId="{5B8C04DC-A0CF-4C9E-BDE1-6C78B6256CF0}" type="presOf" srcId="{536EB7FF-59F9-4B6F-B64B-F82D598AA784}" destId="{AC447E75-52C4-46EC-B462-D0DA1D058F5D}" srcOrd="0" destOrd="0" presId="urn:microsoft.com/office/officeart/2005/8/layout/vList2"/>
    <dgm:cxn modelId="{CDC772AB-40D5-4610-A6CA-69F292B54445}" type="presOf" srcId="{3132C842-170E-4901-8EBA-6A291EED73AB}" destId="{E74F1FED-7026-4971-BEFE-FA3DD742EB78}" srcOrd="0" destOrd="0" presId="urn:microsoft.com/office/officeart/2005/8/layout/vList2"/>
    <dgm:cxn modelId="{3406181D-70A6-47BE-97E0-0D4B980EEDBE}" srcId="{74E5A202-5975-4E1B-85D1-E04488E09E25}" destId="{22FA831D-D049-4A75-B7CB-5ADDB07EFFD3}" srcOrd="7" destOrd="0" parTransId="{B98D7538-86EF-4682-B3BD-91FFC75A2C64}" sibTransId="{CDEFEB0C-C703-4834-8A24-546B1C141A28}"/>
    <dgm:cxn modelId="{3D9A8FD6-0512-405D-8B5F-3841ACF15FFD}" srcId="{74E5A202-5975-4E1B-85D1-E04488E09E25}" destId="{B35FDAEF-A600-4B8B-BA5A-BF81BF687A08}" srcOrd="9" destOrd="0" parTransId="{01C60DF0-7AD0-4C86-81D5-3656073C35AD}" sibTransId="{8BAC0651-C92C-4C2E-807F-AC79B94EB109}"/>
    <dgm:cxn modelId="{4E5BF700-EECD-41B1-A665-E5BAF963E3D0}" srcId="{74E5A202-5975-4E1B-85D1-E04488E09E25}" destId="{AFA23AE2-FC32-4D94-9361-CEC52E63C3A1}" srcOrd="5" destOrd="0" parTransId="{5607336A-5E70-4978-AB7F-55D8A2D4C1EE}" sibTransId="{3E049AEF-6256-4D29-8D81-49C9632BDE11}"/>
    <dgm:cxn modelId="{83AFD213-4020-4FC5-89DF-60FF4E206DC4}" type="presOf" srcId="{137BE6BE-CE7F-4D08-9773-FC6CE4A254B5}" destId="{ACC1BA72-8AE2-42C4-8574-13A7B2BDF7F6}" srcOrd="0" destOrd="0" presId="urn:microsoft.com/office/officeart/2005/8/layout/vList2"/>
    <dgm:cxn modelId="{93DD938C-73C4-4FDE-9C36-38FDC0CF689F}" srcId="{74E5A202-5975-4E1B-85D1-E04488E09E25}" destId="{137BE6BE-CE7F-4D08-9773-FC6CE4A254B5}" srcOrd="1" destOrd="0" parTransId="{DC8D2091-9047-4982-9B8C-AB7CC75E57EC}" sibTransId="{2FFFFCE9-4F53-429A-BFB4-2480A3042DBB}"/>
    <dgm:cxn modelId="{CD71FE56-5B1C-4792-AE5F-5265B52AADAC}" type="presOf" srcId="{AFA23AE2-FC32-4D94-9361-CEC52E63C3A1}" destId="{B960DB06-417B-4D2D-A652-2621EFE9E303}" srcOrd="0" destOrd="0" presId="urn:microsoft.com/office/officeart/2005/8/layout/vList2"/>
    <dgm:cxn modelId="{00458C09-8FBA-4562-ADE0-E27A4F709E78}" srcId="{74E5A202-5975-4E1B-85D1-E04488E09E25}" destId="{648A2E72-B6FE-4BBB-A29C-9B2A90B67A17}" srcOrd="6" destOrd="0" parTransId="{7F34C4DA-36EA-499F-B755-296C85ADCAA6}" sibTransId="{F4F4F732-229A-4E0D-9380-1214D550BCAF}"/>
    <dgm:cxn modelId="{E0056FCE-863E-41FF-9277-779578B94AC1}" type="presOf" srcId="{BDFAB696-A60B-46D3-9DA0-9F090863EC49}" destId="{4EB34467-5D91-4D9F-A30E-D9CB145624D8}" srcOrd="0" destOrd="0" presId="urn:microsoft.com/office/officeart/2005/8/layout/vList2"/>
    <dgm:cxn modelId="{672A518D-16BE-4187-9FEC-70A06E8A91C2}" srcId="{74E5A202-5975-4E1B-85D1-E04488E09E25}" destId="{7599D576-F48C-4B45-8DE7-1BED54D918DB}" srcOrd="0" destOrd="0" parTransId="{A4688321-B8B4-4ADD-BBC9-7B685108B28E}" sibTransId="{40AAB0D6-198C-42C0-8DDB-FBE60D804981}"/>
    <dgm:cxn modelId="{B01CF318-0A83-41F3-9192-6DB61FFC95BC}" type="presOf" srcId="{7599D576-F48C-4B45-8DE7-1BED54D918DB}" destId="{213AFB1D-C2E2-4FF1-90FB-D78FC2EA5292}" srcOrd="0" destOrd="0" presId="urn:microsoft.com/office/officeart/2005/8/layout/vList2"/>
    <dgm:cxn modelId="{A95B56B6-4F04-4D46-82C3-245EF0AD761B}" type="presParOf" srcId="{53C3F873-FE99-4183-AB87-E50EE8D7B83A}" destId="{213AFB1D-C2E2-4FF1-90FB-D78FC2EA5292}" srcOrd="0" destOrd="0" presId="urn:microsoft.com/office/officeart/2005/8/layout/vList2"/>
    <dgm:cxn modelId="{48A31E63-10E6-423E-B385-6249F4A124B1}" type="presParOf" srcId="{53C3F873-FE99-4183-AB87-E50EE8D7B83A}" destId="{F069B228-C3CE-461B-9D48-AF152F3875C2}" srcOrd="1" destOrd="0" presId="urn:microsoft.com/office/officeart/2005/8/layout/vList2"/>
    <dgm:cxn modelId="{0F26994D-2017-404D-9555-7B569555E744}" type="presParOf" srcId="{53C3F873-FE99-4183-AB87-E50EE8D7B83A}" destId="{ACC1BA72-8AE2-42C4-8574-13A7B2BDF7F6}" srcOrd="2" destOrd="0" presId="urn:microsoft.com/office/officeart/2005/8/layout/vList2"/>
    <dgm:cxn modelId="{EB89A4E1-563D-4316-918C-9E9EDE87186D}" type="presParOf" srcId="{53C3F873-FE99-4183-AB87-E50EE8D7B83A}" destId="{0B4495FE-DE17-48A4-A332-94C2A7D393C3}" srcOrd="3" destOrd="0" presId="urn:microsoft.com/office/officeart/2005/8/layout/vList2"/>
    <dgm:cxn modelId="{1523DD6B-ED41-4960-A77D-02BC6DFCF5B1}" type="presParOf" srcId="{53C3F873-FE99-4183-AB87-E50EE8D7B83A}" destId="{4EB34467-5D91-4D9F-A30E-D9CB145624D8}" srcOrd="4" destOrd="0" presId="urn:microsoft.com/office/officeart/2005/8/layout/vList2"/>
    <dgm:cxn modelId="{7CE21A2A-E47A-47D5-8B2E-7170337E17D0}" type="presParOf" srcId="{53C3F873-FE99-4183-AB87-E50EE8D7B83A}" destId="{9B9F5134-10E0-4C96-8A27-A4D6C61D1162}" srcOrd="5" destOrd="0" presId="urn:microsoft.com/office/officeart/2005/8/layout/vList2"/>
    <dgm:cxn modelId="{940D5357-1EAD-4083-8490-E8FB9DBCF55B}" type="presParOf" srcId="{53C3F873-FE99-4183-AB87-E50EE8D7B83A}" destId="{AC447E75-52C4-46EC-B462-D0DA1D058F5D}" srcOrd="6" destOrd="0" presId="urn:microsoft.com/office/officeart/2005/8/layout/vList2"/>
    <dgm:cxn modelId="{F5E13289-0EB6-461B-84C4-91DD8C727764}" type="presParOf" srcId="{53C3F873-FE99-4183-AB87-E50EE8D7B83A}" destId="{2D12614B-9EA3-4A49-AA0E-9FE7B03AC59F}" srcOrd="7" destOrd="0" presId="urn:microsoft.com/office/officeart/2005/8/layout/vList2"/>
    <dgm:cxn modelId="{1F0D64D9-73F4-4E37-BD83-1507A8FAC9AD}" type="presParOf" srcId="{53C3F873-FE99-4183-AB87-E50EE8D7B83A}" destId="{E74F1FED-7026-4971-BEFE-FA3DD742EB78}" srcOrd="8" destOrd="0" presId="urn:microsoft.com/office/officeart/2005/8/layout/vList2"/>
    <dgm:cxn modelId="{34D0B749-02E3-4053-914B-77F5D9D2AD3D}" type="presParOf" srcId="{53C3F873-FE99-4183-AB87-E50EE8D7B83A}" destId="{4303AD58-D507-4B4A-8491-52DE34CDAADC}" srcOrd="9" destOrd="0" presId="urn:microsoft.com/office/officeart/2005/8/layout/vList2"/>
    <dgm:cxn modelId="{7DDFE5F7-0F19-482B-84CF-A2B6EF28282D}" type="presParOf" srcId="{53C3F873-FE99-4183-AB87-E50EE8D7B83A}" destId="{B960DB06-417B-4D2D-A652-2621EFE9E303}" srcOrd="10" destOrd="0" presId="urn:microsoft.com/office/officeart/2005/8/layout/vList2"/>
    <dgm:cxn modelId="{660193C1-8899-4689-B362-013F0C420AB4}" type="presParOf" srcId="{53C3F873-FE99-4183-AB87-E50EE8D7B83A}" destId="{4B2722E5-9BBA-4E55-94F1-737DD4B3DEEA}" srcOrd="11" destOrd="0" presId="urn:microsoft.com/office/officeart/2005/8/layout/vList2"/>
    <dgm:cxn modelId="{1A3FC765-B0D1-4D3A-905F-C63F294BC40A}" type="presParOf" srcId="{53C3F873-FE99-4183-AB87-E50EE8D7B83A}" destId="{F5AA7EDE-42FF-4B70-824B-A90641B58366}" srcOrd="12" destOrd="0" presId="urn:microsoft.com/office/officeart/2005/8/layout/vList2"/>
    <dgm:cxn modelId="{31EF484A-FD1B-41C7-970A-808B8EDC41C4}" type="presParOf" srcId="{53C3F873-FE99-4183-AB87-E50EE8D7B83A}" destId="{B766E494-08BE-4A2C-ADE1-B2B6370BD785}" srcOrd="13" destOrd="0" presId="urn:microsoft.com/office/officeart/2005/8/layout/vList2"/>
    <dgm:cxn modelId="{7C257749-610A-475E-AFF6-335A83559A22}" type="presParOf" srcId="{53C3F873-FE99-4183-AB87-E50EE8D7B83A}" destId="{2A84F88B-F6A6-4AF9-A8B8-41E2C741425E}" srcOrd="14" destOrd="0" presId="urn:microsoft.com/office/officeart/2005/8/layout/vList2"/>
    <dgm:cxn modelId="{7222CB72-3D8F-4269-A909-063829632242}" type="presParOf" srcId="{53C3F873-FE99-4183-AB87-E50EE8D7B83A}" destId="{5E35A083-89CC-4C17-B431-E956D4DF63CC}" srcOrd="15" destOrd="0" presId="urn:microsoft.com/office/officeart/2005/8/layout/vList2"/>
    <dgm:cxn modelId="{B58EE365-F216-441E-9106-9B9171FC8778}" type="presParOf" srcId="{53C3F873-FE99-4183-AB87-E50EE8D7B83A}" destId="{27CB0713-9DAE-4512-B766-EB6751E10EE0}" srcOrd="16" destOrd="0" presId="urn:microsoft.com/office/officeart/2005/8/layout/vList2"/>
    <dgm:cxn modelId="{68E6932B-8567-4485-9D5F-022573A1D50E}" type="presParOf" srcId="{53C3F873-FE99-4183-AB87-E50EE8D7B83A}" destId="{DD9A86A4-C320-417C-BB2A-D1F75C0902E2}" srcOrd="17" destOrd="0" presId="urn:microsoft.com/office/officeart/2005/8/layout/vList2"/>
    <dgm:cxn modelId="{D916A477-069C-45BE-BDF5-9EB9CF12D261}" type="presParOf" srcId="{53C3F873-FE99-4183-AB87-E50EE8D7B83A}" destId="{86193278-EE58-4667-8EA4-13F3C00E9028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FF8950-55C7-46C6-8A40-A51BC7B3502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2612CF-CDB0-412D-A3AB-653233AC0A6F}">
      <dgm:prSet phldrT="[Текст]" custT="1"/>
      <dgm:spPr/>
      <dgm:t>
        <a:bodyPr/>
        <a:lstStyle/>
        <a:p>
          <a:pPr algn="just"/>
          <a:r>
            <a:rPr lang="ru-RU" sz="2400" b="1" dirty="0" smtClean="0">
              <a:latin typeface="Calibri" pitchFamily="34" charset="0"/>
            </a:rPr>
            <a:t>1. ФЗ-326 «Об обязательном медицинском страховании в РФ»</a:t>
          </a:r>
        </a:p>
        <a:p>
          <a:pPr algn="just"/>
          <a:r>
            <a:rPr lang="ru-RU" sz="2400" b="1" dirty="0" smtClean="0">
              <a:latin typeface="Calibri" pitchFamily="34" charset="0"/>
            </a:rPr>
            <a:t/>
          </a:r>
          <a:br>
            <a:rPr lang="ru-RU" sz="2400" b="1" dirty="0" smtClean="0">
              <a:latin typeface="Calibri" pitchFamily="34" charset="0"/>
            </a:rPr>
          </a:br>
          <a:r>
            <a:rPr lang="ru-RU" sz="2400" b="1" dirty="0" smtClean="0">
              <a:latin typeface="Calibri" pitchFamily="34" charset="0"/>
            </a:rPr>
            <a:t>2. Приказ МЗ РФ от 30.12.2020 N 1417н «Об утверждении формы типового договора на оказание и оплату медицинской помощи по обязательному медицинскому </a:t>
          </a:r>
          <a:r>
            <a:rPr lang="ru-RU" sz="2400" b="1" smtClean="0">
              <a:latin typeface="Calibri" pitchFamily="34" charset="0"/>
            </a:rPr>
            <a:t>страхованию»:</a:t>
          </a:r>
          <a:endParaRPr lang="ru-RU" sz="2400" dirty="0">
            <a:latin typeface="Calibri" pitchFamily="34" charset="0"/>
          </a:endParaRPr>
        </a:p>
      </dgm:t>
    </dgm:pt>
    <dgm:pt modelId="{2CC43121-BA45-4446-B477-FEC6B969B5C5}" type="parTrans" cxnId="{0D6DA968-D408-4BCF-B7A2-4E3BF60DFEB0}">
      <dgm:prSet/>
      <dgm:spPr/>
      <dgm:t>
        <a:bodyPr/>
        <a:lstStyle/>
        <a:p>
          <a:endParaRPr lang="ru-RU"/>
        </a:p>
      </dgm:t>
    </dgm:pt>
    <dgm:pt modelId="{4902788D-F730-4F62-8768-70B1AA42AAF3}" type="sibTrans" cxnId="{0D6DA968-D408-4BCF-B7A2-4E3BF60DFEB0}">
      <dgm:prSet/>
      <dgm:spPr/>
      <dgm:t>
        <a:bodyPr/>
        <a:lstStyle/>
        <a:p>
          <a:endParaRPr lang="ru-RU"/>
        </a:p>
      </dgm:t>
    </dgm:pt>
    <dgm:pt modelId="{CEDBAFD0-F350-41A1-B1DE-F49B8F4208D0}">
      <dgm:prSet phldrT="[Текст]" custT="1"/>
      <dgm:spPr/>
      <dgm:t>
        <a:bodyPr/>
        <a:lstStyle/>
        <a:p>
          <a:pPr algn="just"/>
          <a:r>
            <a:rPr lang="ru-RU" sz="2600" b="1" dirty="0" smtClean="0">
              <a:latin typeface="Calibri" pitchFamily="34" charset="0"/>
            </a:rPr>
            <a:t>Медицинские  организации, осуществляющие деятельность в сфере ОМС,   заключают   договоры  со   всеми  СМО, осуществляющими деятельность в сфере ОМС Челябинской области, и Территориальным фондом обязательного медицинского страхования</a:t>
          </a:r>
          <a:endParaRPr lang="ru-RU" sz="2600" dirty="0"/>
        </a:p>
      </dgm:t>
    </dgm:pt>
    <dgm:pt modelId="{8E557C5A-6B33-4CA6-A7B1-3C5397F3CAEA}" type="sibTrans" cxnId="{BB396353-7398-4A1C-8BBB-FDCFC57421CF}">
      <dgm:prSet/>
      <dgm:spPr/>
      <dgm:t>
        <a:bodyPr/>
        <a:lstStyle/>
        <a:p>
          <a:endParaRPr lang="ru-RU"/>
        </a:p>
      </dgm:t>
    </dgm:pt>
    <dgm:pt modelId="{A9517723-4E8F-4E5B-8A88-88A3D13E369F}" type="parTrans" cxnId="{BB396353-7398-4A1C-8BBB-FDCFC57421CF}">
      <dgm:prSet/>
      <dgm:spPr/>
      <dgm:t>
        <a:bodyPr/>
        <a:lstStyle/>
        <a:p>
          <a:endParaRPr lang="ru-RU"/>
        </a:p>
      </dgm:t>
    </dgm:pt>
    <dgm:pt modelId="{A422C9A1-F116-42FC-9AF6-359A79081873}" type="pres">
      <dgm:prSet presAssocID="{EBFF8950-55C7-46C6-8A40-A51BC7B350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D4601-9CE6-48A9-8780-616031DE4955}" type="pres">
      <dgm:prSet presAssocID="{282612CF-CDB0-412D-A3AB-653233AC0A6F}" presName="composite" presStyleCnt="0"/>
      <dgm:spPr/>
    </dgm:pt>
    <dgm:pt modelId="{59A8F4B8-DF6C-4763-A404-DEABECB3477A}" type="pres">
      <dgm:prSet presAssocID="{282612CF-CDB0-412D-A3AB-653233AC0A6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2E235-4720-4A18-B807-CD55DC233A3F}" type="pres">
      <dgm:prSet presAssocID="{282612CF-CDB0-412D-A3AB-653233AC0A6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396353-7398-4A1C-8BBB-FDCFC57421CF}" srcId="{282612CF-CDB0-412D-A3AB-653233AC0A6F}" destId="{CEDBAFD0-F350-41A1-B1DE-F49B8F4208D0}" srcOrd="0" destOrd="0" parTransId="{A9517723-4E8F-4E5B-8A88-88A3D13E369F}" sibTransId="{8E557C5A-6B33-4CA6-A7B1-3C5397F3CAEA}"/>
    <dgm:cxn modelId="{0D6DA968-D408-4BCF-B7A2-4E3BF60DFEB0}" srcId="{EBFF8950-55C7-46C6-8A40-A51BC7B3502D}" destId="{282612CF-CDB0-412D-A3AB-653233AC0A6F}" srcOrd="0" destOrd="0" parTransId="{2CC43121-BA45-4446-B477-FEC6B969B5C5}" sibTransId="{4902788D-F730-4F62-8768-70B1AA42AAF3}"/>
    <dgm:cxn modelId="{65E64F17-7886-45B7-87FB-FEDF0FBA09AF}" type="presOf" srcId="{282612CF-CDB0-412D-A3AB-653233AC0A6F}" destId="{59A8F4B8-DF6C-4763-A404-DEABECB3477A}" srcOrd="0" destOrd="0" presId="urn:microsoft.com/office/officeart/2005/8/layout/hList1"/>
    <dgm:cxn modelId="{805A17CF-B85D-4478-B9DB-864E736AE306}" type="presOf" srcId="{EBFF8950-55C7-46C6-8A40-A51BC7B3502D}" destId="{A422C9A1-F116-42FC-9AF6-359A79081873}" srcOrd="0" destOrd="0" presId="urn:microsoft.com/office/officeart/2005/8/layout/hList1"/>
    <dgm:cxn modelId="{46E08060-264A-4D12-8E5A-E0FC30ED0A80}" type="presOf" srcId="{CEDBAFD0-F350-41A1-B1DE-F49B8F4208D0}" destId="{DEB2E235-4720-4A18-B807-CD55DC233A3F}" srcOrd="0" destOrd="0" presId="urn:microsoft.com/office/officeart/2005/8/layout/hList1"/>
    <dgm:cxn modelId="{71A262DF-1E9C-4EB9-8BC8-7A147DA78C4A}" type="presParOf" srcId="{A422C9A1-F116-42FC-9AF6-359A79081873}" destId="{C86D4601-9CE6-48A9-8780-616031DE4955}" srcOrd="0" destOrd="0" presId="urn:microsoft.com/office/officeart/2005/8/layout/hList1"/>
    <dgm:cxn modelId="{2A432D69-2B83-47F8-A245-15DA9BFE68F2}" type="presParOf" srcId="{C86D4601-9CE6-48A9-8780-616031DE4955}" destId="{59A8F4B8-DF6C-4763-A404-DEABECB3477A}" srcOrd="0" destOrd="0" presId="urn:microsoft.com/office/officeart/2005/8/layout/hList1"/>
    <dgm:cxn modelId="{16721EE2-77D0-4C32-8BE2-422144EB5174}" type="presParOf" srcId="{C86D4601-9CE6-48A9-8780-616031DE4955}" destId="{DEB2E235-4720-4A18-B807-CD55DC233A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F95EE4-F85D-41DD-B9A4-A021E496AED4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3279F1-EA87-46F1-B10F-192F102EB19B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Calibri" pitchFamily="34" charset="0"/>
            </a:rPr>
            <a:t>МО исключается из Реестра в случаях:</a:t>
          </a:r>
          <a:endParaRPr lang="ru-RU" sz="1600" dirty="0">
            <a:latin typeface="Calibri" pitchFamily="34" charset="0"/>
          </a:endParaRPr>
        </a:p>
      </dgm:t>
    </dgm:pt>
    <dgm:pt modelId="{4F093576-3733-47EA-BE6D-960B10B1BA78}" type="parTrans" cxnId="{A27A54A0-F1E8-410A-9945-D6A025B47ACB}">
      <dgm:prSet/>
      <dgm:spPr/>
      <dgm:t>
        <a:bodyPr/>
        <a:lstStyle/>
        <a:p>
          <a:endParaRPr lang="ru-RU"/>
        </a:p>
      </dgm:t>
    </dgm:pt>
    <dgm:pt modelId="{BD08A953-0AD1-4746-8E75-9756100838FE}" type="sibTrans" cxnId="{A27A54A0-F1E8-410A-9945-D6A025B47ACB}">
      <dgm:prSet/>
      <dgm:spPr/>
      <dgm:t>
        <a:bodyPr/>
        <a:lstStyle/>
        <a:p>
          <a:endParaRPr lang="ru-RU"/>
        </a:p>
      </dgm:t>
    </dgm:pt>
    <dgm:pt modelId="{56D06188-584D-469C-B630-E5FA70CD860F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>
              <a:latin typeface="Calibri" pitchFamily="34" charset="0"/>
            </a:rPr>
            <a:t>Ликвидации медицинской организации</a:t>
          </a:r>
          <a:endParaRPr lang="ru-RU" sz="1400" dirty="0">
            <a:latin typeface="Calibri" pitchFamily="34" charset="0"/>
          </a:endParaRPr>
        </a:p>
      </dgm:t>
    </dgm:pt>
    <dgm:pt modelId="{6654D59A-F505-468E-AB56-105683251CD3}" type="parTrans" cxnId="{5C966DA7-BEE4-4F7C-B3E8-877E66306BD7}">
      <dgm:prSet/>
      <dgm:spPr/>
      <dgm:t>
        <a:bodyPr/>
        <a:lstStyle/>
        <a:p>
          <a:endParaRPr lang="ru-RU"/>
        </a:p>
      </dgm:t>
    </dgm:pt>
    <dgm:pt modelId="{84AD97BD-2590-46F8-AD71-4ACFABFD5D21}" type="sibTrans" cxnId="{5C966DA7-BEE4-4F7C-B3E8-877E66306BD7}">
      <dgm:prSet/>
      <dgm:spPr/>
      <dgm:t>
        <a:bodyPr/>
        <a:lstStyle/>
        <a:p>
          <a:endParaRPr lang="ru-RU"/>
        </a:p>
      </dgm:t>
    </dgm:pt>
    <dgm:pt modelId="{F62010D5-8993-4FAA-8CD0-30825F79777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b="1" dirty="0" smtClean="0">
              <a:latin typeface="Calibri" pitchFamily="34" charset="0"/>
            </a:rPr>
            <a:t>Направление в ТФОМС Уведомления об исключении из реестра МО до заключения договоров  на оказание и оплату медицинской  </a:t>
          </a:r>
          <a:r>
            <a:rPr lang="ru-RU" sz="900" b="1" dirty="0" smtClean="0"/>
            <a:t>помощи по ОМС</a:t>
          </a:r>
          <a:endParaRPr lang="ru-RU" sz="900" dirty="0"/>
        </a:p>
      </dgm:t>
    </dgm:pt>
    <dgm:pt modelId="{AF64B514-A5C7-4B11-9D47-35213FE79497}" type="parTrans" cxnId="{A26840BA-86A7-45F1-A3A5-D7650D8A276C}">
      <dgm:prSet/>
      <dgm:spPr/>
      <dgm:t>
        <a:bodyPr/>
        <a:lstStyle/>
        <a:p>
          <a:endParaRPr lang="ru-RU"/>
        </a:p>
      </dgm:t>
    </dgm:pt>
    <dgm:pt modelId="{767C1B0C-6BEA-416F-B971-B1443628C488}" type="sibTrans" cxnId="{A26840BA-86A7-45F1-A3A5-D7650D8A276C}">
      <dgm:prSet/>
      <dgm:spPr/>
      <dgm:t>
        <a:bodyPr/>
        <a:lstStyle/>
        <a:p>
          <a:endParaRPr lang="ru-RU"/>
        </a:p>
      </dgm:t>
    </dgm:pt>
    <dgm:pt modelId="{6A1634C7-C190-47C2-8D20-3817A5BCCEEE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b="1" dirty="0" smtClean="0">
              <a:latin typeface="Calibri" pitchFamily="34" charset="0"/>
            </a:rPr>
            <a:t>Утраты права на осуществление медицинской деятельности</a:t>
          </a:r>
          <a:endParaRPr lang="ru-RU" sz="1200" dirty="0">
            <a:latin typeface="Calibri" pitchFamily="34" charset="0"/>
          </a:endParaRPr>
        </a:p>
      </dgm:t>
    </dgm:pt>
    <dgm:pt modelId="{8889D469-8547-4CBA-9292-A1DFB8699596}" type="parTrans" cxnId="{EDC8BEF3-D5A5-48C4-B599-E483EEDDEB0F}">
      <dgm:prSet/>
      <dgm:spPr/>
      <dgm:t>
        <a:bodyPr/>
        <a:lstStyle/>
        <a:p>
          <a:endParaRPr lang="ru-RU"/>
        </a:p>
      </dgm:t>
    </dgm:pt>
    <dgm:pt modelId="{0A54CE61-3DD8-402E-9751-FBCF1DCF96B2}" type="sibTrans" cxnId="{EDC8BEF3-D5A5-48C4-B599-E483EEDDEB0F}">
      <dgm:prSet/>
      <dgm:spPr/>
      <dgm:t>
        <a:bodyPr/>
        <a:lstStyle/>
        <a:p>
          <a:endParaRPr lang="ru-RU"/>
        </a:p>
      </dgm:t>
    </dgm:pt>
    <dgm:pt modelId="{688F37DF-B3D1-4888-9174-F1A35196BCA1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100" b="1" dirty="0" smtClean="0"/>
            <a:t>Случаев банкротства или иных предусмотренных законодательством Российской Федерации</a:t>
          </a:r>
          <a:endParaRPr lang="ru-RU" sz="1100" dirty="0"/>
        </a:p>
      </dgm:t>
    </dgm:pt>
    <dgm:pt modelId="{4FA1FA92-ABD0-4345-9FF1-B1BFC36D587A}" type="parTrans" cxnId="{17DEF539-8C93-43D5-B51A-64A820E18F58}">
      <dgm:prSet/>
      <dgm:spPr/>
      <dgm:t>
        <a:bodyPr/>
        <a:lstStyle/>
        <a:p>
          <a:endParaRPr lang="ru-RU"/>
        </a:p>
      </dgm:t>
    </dgm:pt>
    <dgm:pt modelId="{CE57F91C-15E0-4ACB-AB40-9CA3DDDBA237}" type="sibTrans" cxnId="{17DEF539-8C93-43D5-B51A-64A820E18F58}">
      <dgm:prSet/>
      <dgm:spPr/>
      <dgm:t>
        <a:bodyPr/>
        <a:lstStyle/>
        <a:p>
          <a:endParaRPr lang="ru-RU"/>
        </a:p>
      </dgm:t>
    </dgm:pt>
    <dgm:pt modelId="{E4A763F1-0294-4D38-B83F-16E4CE83CB1C}" type="pres">
      <dgm:prSet presAssocID="{7FF95EE4-F85D-41DD-B9A4-A021E496AED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EA129A-BFF7-480A-86BE-7B34441CE2B2}" type="pres">
      <dgm:prSet presAssocID="{4D3279F1-EA87-46F1-B10F-192F102EB19B}" presName="centerShape" presStyleLbl="node0" presStyleIdx="0" presStyleCnt="1" custScaleX="139397" custScaleY="135955"/>
      <dgm:spPr/>
      <dgm:t>
        <a:bodyPr/>
        <a:lstStyle/>
        <a:p>
          <a:endParaRPr lang="ru-RU"/>
        </a:p>
      </dgm:t>
    </dgm:pt>
    <dgm:pt modelId="{875E2908-C3FA-46BB-9A44-1ABBC44467AE}" type="pres">
      <dgm:prSet presAssocID="{6654D59A-F505-468E-AB56-105683251CD3}" presName="parTrans" presStyleLbl="sibTrans2D1" presStyleIdx="0" presStyleCnt="4"/>
      <dgm:spPr/>
      <dgm:t>
        <a:bodyPr/>
        <a:lstStyle/>
        <a:p>
          <a:endParaRPr lang="ru-RU"/>
        </a:p>
      </dgm:t>
    </dgm:pt>
    <dgm:pt modelId="{70D2BE6B-364C-4960-864A-E8ACB193DBCD}" type="pres">
      <dgm:prSet presAssocID="{6654D59A-F505-468E-AB56-105683251CD3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C81C44D4-DAC0-4D3A-9854-F64FE0880178}" type="pres">
      <dgm:prSet presAssocID="{56D06188-584D-469C-B630-E5FA70CD860F}" presName="node" presStyleLbl="node1" presStyleIdx="0" presStyleCnt="4" custAng="0" custScaleX="126817" custScaleY="74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7A48D-F1D5-4EF3-A40F-DC0B449AC060}" type="pres">
      <dgm:prSet presAssocID="{AF64B514-A5C7-4B11-9D47-35213FE79497}" presName="parTrans" presStyleLbl="sibTrans2D1" presStyleIdx="1" presStyleCnt="4"/>
      <dgm:spPr/>
      <dgm:t>
        <a:bodyPr/>
        <a:lstStyle/>
        <a:p>
          <a:endParaRPr lang="ru-RU"/>
        </a:p>
      </dgm:t>
    </dgm:pt>
    <dgm:pt modelId="{C4FE9906-6E9E-4FA1-BC3E-8718FF789323}" type="pres">
      <dgm:prSet presAssocID="{AF64B514-A5C7-4B11-9D47-35213FE79497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6AC3F03-64C5-42E2-BA3F-9C78907DDAE8}" type="pres">
      <dgm:prSet presAssocID="{F62010D5-8993-4FAA-8CD0-30825F79777B}" presName="node" presStyleLbl="node1" presStyleIdx="1" presStyleCnt="4" custScaleX="136902" custScaleY="109449" custRadScaleRad="127782" custRadScaleInc="1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56D3A-041F-4C79-95CB-D2A970171771}" type="pres">
      <dgm:prSet presAssocID="{8889D469-8547-4CBA-9292-A1DFB8699596}" presName="parTrans" presStyleLbl="sibTrans2D1" presStyleIdx="2" presStyleCnt="4"/>
      <dgm:spPr/>
      <dgm:t>
        <a:bodyPr/>
        <a:lstStyle/>
        <a:p>
          <a:endParaRPr lang="ru-RU"/>
        </a:p>
      </dgm:t>
    </dgm:pt>
    <dgm:pt modelId="{D761428E-C5A5-4A9F-A000-BE7174698178}" type="pres">
      <dgm:prSet presAssocID="{8889D469-8547-4CBA-9292-A1DFB8699596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B969A66-1BF5-4B6B-AF0A-5690996EFA9F}" type="pres">
      <dgm:prSet presAssocID="{6A1634C7-C190-47C2-8D20-3817A5BCCEEE}" presName="node" presStyleLbl="node1" presStyleIdx="2" presStyleCnt="4" custScaleX="139397" custScaleY="98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1B399-2533-4311-BC64-B632F69AED12}" type="pres">
      <dgm:prSet presAssocID="{4FA1FA92-ABD0-4345-9FF1-B1BFC36D587A}" presName="parTrans" presStyleLbl="sibTrans2D1" presStyleIdx="3" presStyleCnt="4"/>
      <dgm:spPr/>
      <dgm:t>
        <a:bodyPr/>
        <a:lstStyle/>
        <a:p>
          <a:endParaRPr lang="ru-RU"/>
        </a:p>
      </dgm:t>
    </dgm:pt>
    <dgm:pt modelId="{F9B9181A-E6C3-45BE-8BDE-AF6B9ABB561A}" type="pres">
      <dgm:prSet presAssocID="{4FA1FA92-ABD0-4345-9FF1-B1BFC36D587A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D4A036BE-95DC-465B-849B-AF50C697434A}" type="pres">
      <dgm:prSet presAssocID="{688F37DF-B3D1-4888-9174-F1A35196BCA1}" presName="node" presStyleLbl="node1" presStyleIdx="3" presStyleCnt="4" custScaleX="139069" custScaleY="109448" custRadScaleRad="120629" custRadScaleInc="-1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6840BA-86A7-45F1-A3A5-D7650D8A276C}" srcId="{4D3279F1-EA87-46F1-B10F-192F102EB19B}" destId="{F62010D5-8993-4FAA-8CD0-30825F79777B}" srcOrd="1" destOrd="0" parTransId="{AF64B514-A5C7-4B11-9D47-35213FE79497}" sibTransId="{767C1B0C-6BEA-416F-B971-B1443628C488}"/>
    <dgm:cxn modelId="{9EF3D361-806F-444A-907B-6B7692729AF7}" type="presOf" srcId="{6654D59A-F505-468E-AB56-105683251CD3}" destId="{875E2908-C3FA-46BB-9A44-1ABBC44467AE}" srcOrd="0" destOrd="0" presId="urn:microsoft.com/office/officeart/2005/8/layout/radial5"/>
    <dgm:cxn modelId="{A27A54A0-F1E8-410A-9945-D6A025B47ACB}" srcId="{7FF95EE4-F85D-41DD-B9A4-A021E496AED4}" destId="{4D3279F1-EA87-46F1-B10F-192F102EB19B}" srcOrd="0" destOrd="0" parTransId="{4F093576-3733-47EA-BE6D-960B10B1BA78}" sibTransId="{BD08A953-0AD1-4746-8E75-9756100838FE}"/>
    <dgm:cxn modelId="{99CA59A7-58E6-4E9D-B6EC-BD1D3221FF44}" type="presOf" srcId="{688F37DF-B3D1-4888-9174-F1A35196BCA1}" destId="{D4A036BE-95DC-465B-849B-AF50C697434A}" srcOrd="0" destOrd="0" presId="urn:microsoft.com/office/officeart/2005/8/layout/radial5"/>
    <dgm:cxn modelId="{8E57733E-14BA-4C31-9E0C-36CA43327BD7}" type="presOf" srcId="{AF64B514-A5C7-4B11-9D47-35213FE79497}" destId="{4AE7A48D-F1D5-4EF3-A40F-DC0B449AC060}" srcOrd="0" destOrd="0" presId="urn:microsoft.com/office/officeart/2005/8/layout/radial5"/>
    <dgm:cxn modelId="{7FB71132-CAC2-49FA-A0E7-58A9B76D8F89}" type="presOf" srcId="{F62010D5-8993-4FAA-8CD0-30825F79777B}" destId="{56AC3F03-64C5-42E2-BA3F-9C78907DDAE8}" srcOrd="0" destOrd="0" presId="urn:microsoft.com/office/officeart/2005/8/layout/radial5"/>
    <dgm:cxn modelId="{A8DF90EA-A85F-4955-A0D4-02FD8104FE16}" type="presOf" srcId="{4FA1FA92-ABD0-4345-9FF1-B1BFC36D587A}" destId="{EB91B399-2533-4311-BC64-B632F69AED12}" srcOrd="0" destOrd="0" presId="urn:microsoft.com/office/officeart/2005/8/layout/radial5"/>
    <dgm:cxn modelId="{5C966DA7-BEE4-4F7C-B3E8-877E66306BD7}" srcId="{4D3279F1-EA87-46F1-B10F-192F102EB19B}" destId="{56D06188-584D-469C-B630-E5FA70CD860F}" srcOrd="0" destOrd="0" parTransId="{6654D59A-F505-468E-AB56-105683251CD3}" sibTransId="{84AD97BD-2590-46F8-AD71-4ACFABFD5D21}"/>
    <dgm:cxn modelId="{AB30ED9F-B084-4516-8513-AA09B5DFEEB0}" type="presOf" srcId="{AF64B514-A5C7-4B11-9D47-35213FE79497}" destId="{C4FE9906-6E9E-4FA1-BC3E-8718FF789323}" srcOrd="1" destOrd="0" presId="urn:microsoft.com/office/officeart/2005/8/layout/radial5"/>
    <dgm:cxn modelId="{076261A9-6A15-4694-9241-6D8C93F13A13}" type="presOf" srcId="{56D06188-584D-469C-B630-E5FA70CD860F}" destId="{C81C44D4-DAC0-4D3A-9854-F64FE0880178}" srcOrd="0" destOrd="0" presId="urn:microsoft.com/office/officeart/2005/8/layout/radial5"/>
    <dgm:cxn modelId="{EDC8BEF3-D5A5-48C4-B599-E483EEDDEB0F}" srcId="{4D3279F1-EA87-46F1-B10F-192F102EB19B}" destId="{6A1634C7-C190-47C2-8D20-3817A5BCCEEE}" srcOrd="2" destOrd="0" parTransId="{8889D469-8547-4CBA-9292-A1DFB8699596}" sibTransId="{0A54CE61-3DD8-402E-9751-FBCF1DCF96B2}"/>
    <dgm:cxn modelId="{DCFFE124-88E6-4A37-97B3-A9E90D4D4271}" type="presOf" srcId="{4FA1FA92-ABD0-4345-9FF1-B1BFC36D587A}" destId="{F9B9181A-E6C3-45BE-8BDE-AF6B9ABB561A}" srcOrd="1" destOrd="0" presId="urn:microsoft.com/office/officeart/2005/8/layout/radial5"/>
    <dgm:cxn modelId="{17DEF539-8C93-43D5-B51A-64A820E18F58}" srcId="{4D3279F1-EA87-46F1-B10F-192F102EB19B}" destId="{688F37DF-B3D1-4888-9174-F1A35196BCA1}" srcOrd="3" destOrd="0" parTransId="{4FA1FA92-ABD0-4345-9FF1-B1BFC36D587A}" sibTransId="{CE57F91C-15E0-4ACB-AB40-9CA3DDDBA237}"/>
    <dgm:cxn modelId="{AC37D01A-503D-4C10-A6B9-BF0DFAE198F2}" type="presOf" srcId="{7FF95EE4-F85D-41DD-B9A4-A021E496AED4}" destId="{E4A763F1-0294-4D38-B83F-16E4CE83CB1C}" srcOrd="0" destOrd="0" presId="urn:microsoft.com/office/officeart/2005/8/layout/radial5"/>
    <dgm:cxn modelId="{2D896A05-0803-4BD6-AD38-B5431BECB81E}" type="presOf" srcId="{8889D469-8547-4CBA-9292-A1DFB8699596}" destId="{D761428E-C5A5-4A9F-A000-BE7174698178}" srcOrd="1" destOrd="0" presId="urn:microsoft.com/office/officeart/2005/8/layout/radial5"/>
    <dgm:cxn modelId="{0A737B3A-1E6E-42EF-BFBB-71377638F118}" type="presOf" srcId="{4D3279F1-EA87-46F1-B10F-192F102EB19B}" destId="{06EA129A-BFF7-480A-86BE-7B34441CE2B2}" srcOrd="0" destOrd="0" presId="urn:microsoft.com/office/officeart/2005/8/layout/radial5"/>
    <dgm:cxn modelId="{1FA6C4F7-2CD9-4E3D-AC8D-BBB74B74ADA8}" type="presOf" srcId="{8889D469-8547-4CBA-9292-A1DFB8699596}" destId="{0B456D3A-041F-4C79-95CB-D2A970171771}" srcOrd="0" destOrd="0" presId="urn:microsoft.com/office/officeart/2005/8/layout/radial5"/>
    <dgm:cxn modelId="{C8D747A6-B652-4672-B767-99316FB091AA}" type="presOf" srcId="{6654D59A-F505-468E-AB56-105683251CD3}" destId="{70D2BE6B-364C-4960-864A-E8ACB193DBCD}" srcOrd="1" destOrd="0" presId="urn:microsoft.com/office/officeart/2005/8/layout/radial5"/>
    <dgm:cxn modelId="{95AFFA25-1B85-4A4A-8C6B-63D2EEAC1B8D}" type="presOf" srcId="{6A1634C7-C190-47C2-8D20-3817A5BCCEEE}" destId="{9B969A66-1BF5-4B6B-AF0A-5690996EFA9F}" srcOrd="0" destOrd="0" presId="urn:microsoft.com/office/officeart/2005/8/layout/radial5"/>
    <dgm:cxn modelId="{D5671B8D-F939-43A0-9B13-68D7D805B6C4}" type="presParOf" srcId="{E4A763F1-0294-4D38-B83F-16E4CE83CB1C}" destId="{06EA129A-BFF7-480A-86BE-7B34441CE2B2}" srcOrd="0" destOrd="0" presId="urn:microsoft.com/office/officeart/2005/8/layout/radial5"/>
    <dgm:cxn modelId="{5813C8CB-8E7D-4301-9DBD-F457E5FFC824}" type="presParOf" srcId="{E4A763F1-0294-4D38-B83F-16E4CE83CB1C}" destId="{875E2908-C3FA-46BB-9A44-1ABBC44467AE}" srcOrd="1" destOrd="0" presId="urn:microsoft.com/office/officeart/2005/8/layout/radial5"/>
    <dgm:cxn modelId="{A168BAB1-D83D-4CD5-B70F-C2389E2D0360}" type="presParOf" srcId="{875E2908-C3FA-46BB-9A44-1ABBC44467AE}" destId="{70D2BE6B-364C-4960-864A-E8ACB193DBCD}" srcOrd="0" destOrd="0" presId="urn:microsoft.com/office/officeart/2005/8/layout/radial5"/>
    <dgm:cxn modelId="{75418EDE-78DE-4C2D-BF83-AF505609675B}" type="presParOf" srcId="{E4A763F1-0294-4D38-B83F-16E4CE83CB1C}" destId="{C81C44D4-DAC0-4D3A-9854-F64FE0880178}" srcOrd="2" destOrd="0" presId="urn:microsoft.com/office/officeart/2005/8/layout/radial5"/>
    <dgm:cxn modelId="{C4ECE760-D6EC-4326-8A64-E312BBDFE1C6}" type="presParOf" srcId="{E4A763F1-0294-4D38-B83F-16E4CE83CB1C}" destId="{4AE7A48D-F1D5-4EF3-A40F-DC0B449AC060}" srcOrd="3" destOrd="0" presId="urn:microsoft.com/office/officeart/2005/8/layout/radial5"/>
    <dgm:cxn modelId="{596B992D-FE2C-4369-BDF8-36505167953A}" type="presParOf" srcId="{4AE7A48D-F1D5-4EF3-A40F-DC0B449AC060}" destId="{C4FE9906-6E9E-4FA1-BC3E-8718FF789323}" srcOrd="0" destOrd="0" presId="urn:microsoft.com/office/officeart/2005/8/layout/radial5"/>
    <dgm:cxn modelId="{869FFB3C-C0A7-4300-A3E2-DCD0274B2CE5}" type="presParOf" srcId="{E4A763F1-0294-4D38-B83F-16E4CE83CB1C}" destId="{56AC3F03-64C5-42E2-BA3F-9C78907DDAE8}" srcOrd="4" destOrd="0" presId="urn:microsoft.com/office/officeart/2005/8/layout/radial5"/>
    <dgm:cxn modelId="{D59C5FD8-D86F-4A6F-9884-BF1B1DA8EF3A}" type="presParOf" srcId="{E4A763F1-0294-4D38-B83F-16E4CE83CB1C}" destId="{0B456D3A-041F-4C79-95CB-D2A970171771}" srcOrd="5" destOrd="0" presId="urn:microsoft.com/office/officeart/2005/8/layout/radial5"/>
    <dgm:cxn modelId="{FA7550A7-D165-46C1-9DD3-13974846D52C}" type="presParOf" srcId="{0B456D3A-041F-4C79-95CB-D2A970171771}" destId="{D761428E-C5A5-4A9F-A000-BE7174698178}" srcOrd="0" destOrd="0" presId="urn:microsoft.com/office/officeart/2005/8/layout/radial5"/>
    <dgm:cxn modelId="{D802AA99-0C78-4B5D-B93C-1362C2C5C91D}" type="presParOf" srcId="{E4A763F1-0294-4D38-B83F-16E4CE83CB1C}" destId="{9B969A66-1BF5-4B6B-AF0A-5690996EFA9F}" srcOrd="6" destOrd="0" presId="urn:microsoft.com/office/officeart/2005/8/layout/radial5"/>
    <dgm:cxn modelId="{2DF89B50-84B2-45C3-B728-1E2AEE226A97}" type="presParOf" srcId="{E4A763F1-0294-4D38-B83F-16E4CE83CB1C}" destId="{EB91B399-2533-4311-BC64-B632F69AED12}" srcOrd="7" destOrd="0" presId="urn:microsoft.com/office/officeart/2005/8/layout/radial5"/>
    <dgm:cxn modelId="{450D2803-63A5-4F3D-9C1F-3BF2107EEBF2}" type="presParOf" srcId="{EB91B399-2533-4311-BC64-B632F69AED12}" destId="{F9B9181A-E6C3-45BE-8BDE-AF6B9ABB561A}" srcOrd="0" destOrd="0" presId="urn:microsoft.com/office/officeart/2005/8/layout/radial5"/>
    <dgm:cxn modelId="{E23D2FD4-0E7A-4E9B-9F4B-FE6B4B93D5A6}" type="presParOf" srcId="{E4A763F1-0294-4D38-B83F-16E4CE83CB1C}" destId="{D4A036BE-95DC-465B-849B-AF50C697434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FF8950-55C7-46C6-8A40-A51BC7B3502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2612CF-CDB0-412D-A3AB-653233AC0A6F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  <a:latin typeface="Verdana" pitchFamily="34" charset="0"/>
            </a:rPr>
            <a:t>Приказ  МЗ РФ от 28.02.201</a:t>
          </a:r>
          <a:r>
            <a:rPr lang="en-US" sz="2400" b="1" dirty="0" smtClean="0">
              <a:solidFill>
                <a:schemeClr val="tx1"/>
              </a:solidFill>
              <a:latin typeface="Verdana" pitchFamily="34" charset="0"/>
            </a:rPr>
            <a:t>9</a:t>
          </a:r>
          <a:r>
            <a:rPr lang="ru-RU" sz="2400" b="1" dirty="0" smtClean="0">
              <a:solidFill>
                <a:schemeClr val="tx1"/>
              </a:solidFill>
              <a:latin typeface="Verdana" pitchFamily="34" charset="0"/>
            </a:rPr>
            <a:t> г. № 1</a:t>
          </a:r>
          <a:r>
            <a:rPr lang="en-US" sz="2400" b="1" dirty="0" smtClean="0">
              <a:solidFill>
                <a:schemeClr val="tx1"/>
              </a:solidFill>
              <a:latin typeface="Verdana" pitchFamily="34" charset="0"/>
            </a:rPr>
            <a:t>0</a:t>
          </a:r>
          <a:r>
            <a:rPr lang="ru-RU" sz="2400" b="1" dirty="0" smtClean="0">
              <a:solidFill>
                <a:schemeClr val="tx1"/>
              </a:solidFill>
              <a:latin typeface="Verdana" pitchFamily="34" charset="0"/>
            </a:rPr>
            <a:t>8н </a:t>
          </a:r>
          <a:br>
            <a:rPr lang="ru-RU" sz="2400" b="1" dirty="0" smtClean="0">
              <a:solidFill>
                <a:schemeClr val="tx1"/>
              </a:solidFill>
              <a:latin typeface="Verdana" pitchFamily="34" charset="0"/>
            </a:rPr>
          </a:br>
          <a:r>
            <a:rPr lang="ru-RU" sz="2400" b="1" dirty="0" smtClean="0">
              <a:solidFill>
                <a:schemeClr val="tx1"/>
              </a:solidFill>
              <a:latin typeface="Verdana" pitchFamily="34" charset="0"/>
            </a:rPr>
            <a:t>«Об утверждении правил обязательного медицинского страхования» (Правила ОМС):</a:t>
          </a:r>
          <a:endParaRPr lang="ru-RU" sz="2400" dirty="0">
            <a:solidFill>
              <a:schemeClr val="tx1"/>
            </a:solidFill>
            <a:latin typeface="Verdana" pitchFamily="34" charset="0"/>
          </a:endParaRPr>
        </a:p>
      </dgm:t>
    </dgm:pt>
    <dgm:pt modelId="{2CC43121-BA45-4446-B477-FEC6B969B5C5}" type="parTrans" cxnId="{0D6DA968-D408-4BCF-B7A2-4E3BF60DFEB0}">
      <dgm:prSet/>
      <dgm:spPr/>
      <dgm:t>
        <a:bodyPr/>
        <a:lstStyle/>
        <a:p>
          <a:endParaRPr lang="ru-RU"/>
        </a:p>
      </dgm:t>
    </dgm:pt>
    <dgm:pt modelId="{4902788D-F730-4F62-8768-70B1AA42AAF3}" type="sibTrans" cxnId="{0D6DA968-D408-4BCF-B7A2-4E3BF60DFEB0}">
      <dgm:prSet/>
      <dgm:spPr/>
      <dgm:t>
        <a:bodyPr/>
        <a:lstStyle/>
        <a:p>
          <a:endParaRPr lang="ru-RU"/>
        </a:p>
      </dgm:t>
    </dgm:pt>
    <dgm:pt modelId="{CEDBAFD0-F350-41A1-B1DE-F49B8F4208D0}">
      <dgm:prSet phldrT="[Текст]"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Распределение объемов предоставления медицинской помощи между СМО и МО осуществляется Комиссией по разработке территориальной программы  ОМС, состав которой утвержден постановлением Правительства   Челябинской    области   от 15.02.2012 г. № 40-П «О комиссии по разработке Территориальной программы ОМС»</a:t>
          </a:r>
          <a:endParaRPr lang="ru-RU" sz="2000" dirty="0"/>
        </a:p>
      </dgm:t>
    </dgm:pt>
    <dgm:pt modelId="{A9517723-4E8F-4E5B-8A88-88A3D13E369F}" type="parTrans" cxnId="{BB396353-7398-4A1C-8BBB-FDCFC57421CF}">
      <dgm:prSet/>
      <dgm:spPr/>
      <dgm:t>
        <a:bodyPr/>
        <a:lstStyle/>
        <a:p>
          <a:endParaRPr lang="ru-RU"/>
        </a:p>
      </dgm:t>
    </dgm:pt>
    <dgm:pt modelId="{8E557C5A-6B33-4CA6-A7B1-3C5397F3CAEA}" type="sibTrans" cxnId="{BB396353-7398-4A1C-8BBB-FDCFC57421CF}">
      <dgm:prSet/>
      <dgm:spPr/>
      <dgm:t>
        <a:bodyPr/>
        <a:lstStyle/>
        <a:p>
          <a:endParaRPr lang="ru-RU"/>
        </a:p>
      </dgm:t>
    </dgm:pt>
    <dgm:pt modelId="{13763E18-F7C9-482F-970A-34334E89C8B2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В соответствии с частью 6 статьи 39 Федерального закона оплата медицинской помощи, оказанной застрахованному лицу, осуществляется на основании представленных медицинской организацией счетов и реестров счетов на оплату медицинской помощи в пределах объемов предоставления медицинской помощи, установленных решением Комиссии, по тарифам на оплату медицинской помощи и в соответствии с порядком, установленным настоящими Правилами.</a:t>
          </a:r>
        </a:p>
      </dgm:t>
    </dgm:pt>
    <dgm:pt modelId="{6D0D7028-F5F0-4A61-BA30-46AF18A60E75}" type="parTrans" cxnId="{4D863FB2-E267-4095-B598-E33F3DC67DF0}">
      <dgm:prSet/>
      <dgm:spPr/>
      <dgm:t>
        <a:bodyPr/>
        <a:lstStyle/>
        <a:p>
          <a:endParaRPr lang="ru-RU"/>
        </a:p>
      </dgm:t>
    </dgm:pt>
    <dgm:pt modelId="{5B23FCC5-DADF-4E50-9A11-07E29168BF71}" type="sibTrans" cxnId="{4D863FB2-E267-4095-B598-E33F3DC67DF0}">
      <dgm:prSet/>
      <dgm:spPr/>
      <dgm:t>
        <a:bodyPr/>
        <a:lstStyle/>
        <a:p>
          <a:endParaRPr lang="ru-RU"/>
        </a:p>
      </dgm:t>
    </dgm:pt>
    <dgm:pt modelId="{768C55D0-78AB-43E8-884C-02F4C46D9013}">
      <dgm:prSet phldrT="[Текст]" custT="1"/>
      <dgm:spPr/>
      <dgm:t>
        <a:bodyPr/>
        <a:lstStyle/>
        <a:p>
          <a:pPr algn="just"/>
          <a:endParaRPr lang="ru-RU" sz="2000" dirty="0"/>
        </a:p>
      </dgm:t>
    </dgm:pt>
    <dgm:pt modelId="{C58BCB69-CFA1-4A62-B511-E0D9B53E65E7}" type="parTrans" cxnId="{7E2F9E4F-EF30-4D29-8F35-9FEC680F632A}">
      <dgm:prSet/>
      <dgm:spPr/>
    </dgm:pt>
    <dgm:pt modelId="{6B8C9C72-524E-4BF7-A106-BF5F2B1F3610}" type="sibTrans" cxnId="{7E2F9E4F-EF30-4D29-8F35-9FEC680F632A}">
      <dgm:prSet/>
      <dgm:spPr/>
    </dgm:pt>
    <dgm:pt modelId="{A422C9A1-F116-42FC-9AF6-359A79081873}" type="pres">
      <dgm:prSet presAssocID="{EBFF8950-55C7-46C6-8A40-A51BC7B350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D4601-9CE6-48A9-8780-616031DE4955}" type="pres">
      <dgm:prSet presAssocID="{282612CF-CDB0-412D-A3AB-653233AC0A6F}" presName="composite" presStyleCnt="0"/>
      <dgm:spPr/>
    </dgm:pt>
    <dgm:pt modelId="{59A8F4B8-DF6C-4763-A404-DEABECB3477A}" type="pres">
      <dgm:prSet presAssocID="{282612CF-CDB0-412D-A3AB-653233AC0A6F}" presName="parTx" presStyleLbl="alignNode1" presStyleIdx="0" presStyleCnt="1" custScaleX="100000" custScaleY="100000" custLinFactNeighborX="-890" custLinFactNeighborY="-674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2E235-4720-4A18-B807-CD55DC233A3F}" type="pres">
      <dgm:prSet presAssocID="{282612CF-CDB0-412D-A3AB-653233AC0A6F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E40A6C-E90F-4D29-9298-3A23BA3958AA}" type="presOf" srcId="{CEDBAFD0-F350-41A1-B1DE-F49B8F4208D0}" destId="{DEB2E235-4720-4A18-B807-CD55DC233A3F}" srcOrd="0" destOrd="0" presId="urn:microsoft.com/office/officeart/2005/8/layout/hList1"/>
    <dgm:cxn modelId="{7E2F9E4F-EF30-4D29-8F35-9FEC680F632A}" srcId="{282612CF-CDB0-412D-A3AB-653233AC0A6F}" destId="{768C55D0-78AB-43E8-884C-02F4C46D9013}" srcOrd="1" destOrd="0" parTransId="{C58BCB69-CFA1-4A62-B511-E0D9B53E65E7}" sibTransId="{6B8C9C72-524E-4BF7-A106-BF5F2B1F3610}"/>
    <dgm:cxn modelId="{BB396353-7398-4A1C-8BBB-FDCFC57421CF}" srcId="{282612CF-CDB0-412D-A3AB-653233AC0A6F}" destId="{CEDBAFD0-F350-41A1-B1DE-F49B8F4208D0}" srcOrd="0" destOrd="0" parTransId="{A9517723-4E8F-4E5B-8A88-88A3D13E369F}" sibTransId="{8E557C5A-6B33-4CA6-A7B1-3C5397F3CAEA}"/>
    <dgm:cxn modelId="{FE6230F3-AC25-4406-9759-388FC5313DA4}" type="presOf" srcId="{EBFF8950-55C7-46C6-8A40-A51BC7B3502D}" destId="{A422C9A1-F116-42FC-9AF6-359A79081873}" srcOrd="0" destOrd="0" presId="urn:microsoft.com/office/officeart/2005/8/layout/hList1"/>
    <dgm:cxn modelId="{8A177856-525D-4963-9C61-66FA1E8E2FCE}" type="presOf" srcId="{13763E18-F7C9-482F-970A-34334E89C8B2}" destId="{DEB2E235-4720-4A18-B807-CD55DC233A3F}" srcOrd="0" destOrd="2" presId="urn:microsoft.com/office/officeart/2005/8/layout/hList1"/>
    <dgm:cxn modelId="{0D6DA968-D408-4BCF-B7A2-4E3BF60DFEB0}" srcId="{EBFF8950-55C7-46C6-8A40-A51BC7B3502D}" destId="{282612CF-CDB0-412D-A3AB-653233AC0A6F}" srcOrd="0" destOrd="0" parTransId="{2CC43121-BA45-4446-B477-FEC6B969B5C5}" sibTransId="{4902788D-F730-4F62-8768-70B1AA42AAF3}"/>
    <dgm:cxn modelId="{7A1E5876-DB15-4637-8F05-DBE64F05110A}" type="presOf" srcId="{768C55D0-78AB-43E8-884C-02F4C46D9013}" destId="{DEB2E235-4720-4A18-B807-CD55DC233A3F}" srcOrd="0" destOrd="1" presId="urn:microsoft.com/office/officeart/2005/8/layout/hList1"/>
    <dgm:cxn modelId="{092BDCB1-E414-4D61-9166-6114B25187CC}" type="presOf" srcId="{282612CF-CDB0-412D-A3AB-653233AC0A6F}" destId="{59A8F4B8-DF6C-4763-A404-DEABECB3477A}" srcOrd="0" destOrd="0" presId="urn:microsoft.com/office/officeart/2005/8/layout/hList1"/>
    <dgm:cxn modelId="{4D863FB2-E267-4095-B598-E33F3DC67DF0}" srcId="{282612CF-CDB0-412D-A3AB-653233AC0A6F}" destId="{13763E18-F7C9-482F-970A-34334E89C8B2}" srcOrd="2" destOrd="0" parTransId="{6D0D7028-F5F0-4A61-BA30-46AF18A60E75}" sibTransId="{5B23FCC5-DADF-4E50-9A11-07E29168BF71}"/>
    <dgm:cxn modelId="{5869758A-0526-4CDE-B883-23EDCC591BF1}" type="presParOf" srcId="{A422C9A1-F116-42FC-9AF6-359A79081873}" destId="{C86D4601-9CE6-48A9-8780-616031DE4955}" srcOrd="0" destOrd="0" presId="urn:microsoft.com/office/officeart/2005/8/layout/hList1"/>
    <dgm:cxn modelId="{027DCBC8-37DB-45B1-B758-71E495DCA23F}" type="presParOf" srcId="{C86D4601-9CE6-48A9-8780-616031DE4955}" destId="{59A8F4B8-DF6C-4763-A404-DEABECB3477A}" srcOrd="0" destOrd="0" presId="urn:microsoft.com/office/officeart/2005/8/layout/hList1"/>
    <dgm:cxn modelId="{DC7FDEAA-4244-4AE4-BBB7-D61E36D85E20}" type="presParOf" srcId="{C86D4601-9CE6-48A9-8780-616031DE4955}" destId="{DEB2E235-4720-4A18-B807-CD55DC233A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FF8950-55C7-46C6-8A40-A51BC7B3502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2612CF-CDB0-412D-A3AB-653233AC0A6F}">
      <dgm:prSet phldrT="[Текст]" custT="1"/>
      <dgm:spPr/>
      <dgm:t>
        <a:bodyPr/>
        <a:lstStyle/>
        <a:p>
          <a:pPr algn="l"/>
          <a:r>
            <a:rPr lang="ru-RU" sz="1600" b="1" dirty="0" smtClean="0">
              <a:solidFill>
                <a:schemeClr val="tx1"/>
              </a:solidFill>
              <a:latin typeface="Calibri" pitchFamily="34" charset="0"/>
            </a:rPr>
            <a:t>1. Приказ ФФОМС от 07.04 201</a:t>
          </a:r>
          <a:r>
            <a:rPr lang="en-US" sz="1600" b="1" dirty="0" smtClean="0">
              <a:solidFill>
                <a:schemeClr val="tx1"/>
              </a:solidFill>
              <a:latin typeface="Calibri" pitchFamily="34" charset="0"/>
            </a:rPr>
            <a:t>1</a:t>
          </a:r>
          <a:r>
            <a:rPr lang="ru-RU" sz="1600" b="1" dirty="0" smtClean="0">
              <a:solidFill>
                <a:schemeClr val="tx1"/>
              </a:solidFill>
              <a:latin typeface="Calibri" pitchFamily="34" charset="0"/>
            </a:rPr>
            <a:t> № 79 «Об утверждении общих принципов построения и функционирования информационных систем и порядка информационного взаимодействия в сфере обязательного медицинского страхования»;</a:t>
          </a:r>
          <a:br>
            <a:rPr lang="ru-RU" sz="1600" b="1" dirty="0" smtClean="0">
              <a:solidFill>
                <a:schemeClr val="tx1"/>
              </a:solidFill>
              <a:latin typeface="Calibri" pitchFamily="34" charset="0"/>
            </a:rPr>
          </a:br>
          <a:r>
            <a:rPr lang="ru-RU" sz="1600" b="1" dirty="0" smtClean="0">
              <a:solidFill>
                <a:schemeClr val="tx1"/>
              </a:solidFill>
              <a:latin typeface="Calibri" pitchFamily="34" charset="0"/>
            </a:rPr>
            <a:t>2. </a:t>
          </a:r>
          <a:r>
            <a:rPr lang="ru-RU" sz="1600" b="1" dirty="0" smtClean="0">
              <a:solidFill>
                <a:srgbClr val="FFFFFF"/>
              </a:solidFill>
              <a:latin typeface="Calibri" pitchFamily="34" charset="0"/>
            </a:rPr>
            <a:t>Приказ Министерства здравоохранения Челябинской области и ТФОМС Челябинской области от </a:t>
          </a:r>
          <a:r>
            <a:rPr lang="en-US" sz="1600" b="1" dirty="0" smtClean="0">
              <a:solidFill>
                <a:srgbClr val="FFFFFF"/>
              </a:solidFill>
              <a:latin typeface="Calibri" pitchFamily="34" charset="0"/>
            </a:rPr>
            <a:t>2</a:t>
          </a:r>
          <a:r>
            <a:rPr lang="ru-RU" sz="1600" b="1" dirty="0" smtClean="0">
              <a:solidFill>
                <a:srgbClr val="FFFFFF"/>
              </a:solidFill>
              <a:latin typeface="Calibri" pitchFamily="34" charset="0"/>
            </a:rPr>
            <a:t>6.02.2021 г. № 280/172 «Об утверждении Правил информационного взаимодействия при ведении персонифицированного учета медицинской помощи,  оказанной застрахованным лицам в сфере обязательного медицинского страхования Челябинской области» ;</a:t>
          </a:r>
        </a:p>
        <a:p>
          <a:pPr algn="just"/>
          <a:r>
            <a:rPr lang="ru-RU" sz="1600" b="1" dirty="0" smtClean="0">
              <a:solidFill>
                <a:schemeClr val="tx1"/>
              </a:solidFill>
              <a:latin typeface="Calibri" pitchFamily="34" charset="0"/>
            </a:rPr>
            <a:t>(доступен на сайте </a:t>
          </a:r>
          <a:r>
            <a:rPr lang="en-US" sz="1600" b="1" u="sng" dirty="0" smtClean="0">
              <a:solidFill>
                <a:schemeClr val="tx1"/>
              </a:solidFill>
              <a:latin typeface="Calibri" pitchFamily="34" charset="0"/>
            </a:rPr>
            <a:t>http:/foms74.ru</a:t>
          </a:r>
          <a:r>
            <a:rPr lang="ru-RU" sz="1600" b="1" dirty="0" smtClean="0">
              <a:solidFill>
                <a:schemeClr val="tx1"/>
              </a:solidFill>
              <a:latin typeface="Calibri" pitchFamily="34" charset="0"/>
            </a:rPr>
            <a:t> в разделе  «Участникам ОМС – Правила информационного взаимодействия»):</a:t>
          </a:r>
          <a:endParaRPr lang="ru-RU" sz="1600" dirty="0">
            <a:solidFill>
              <a:schemeClr val="tx1"/>
            </a:solidFill>
            <a:latin typeface="Calibri" pitchFamily="34" charset="0"/>
          </a:endParaRPr>
        </a:p>
      </dgm:t>
    </dgm:pt>
    <dgm:pt modelId="{2CC43121-BA45-4446-B477-FEC6B969B5C5}" type="parTrans" cxnId="{0D6DA968-D408-4BCF-B7A2-4E3BF60DFEB0}">
      <dgm:prSet/>
      <dgm:spPr/>
      <dgm:t>
        <a:bodyPr/>
        <a:lstStyle/>
        <a:p>
          <a:endParaRPr lang="ru-RU"/>
        </a:p>
      </dgm:t>
    </dgm:pt>
    <dgm:pt modelId="{4902788D-F730-4F62-8768-70B1AA42AAF3}" type="sibTrans" cxnId="{0D6DA968-D408-4BCF-B7A2-4E3BF60DFEB0}">
      <dgm:prSet/>
      <dgm:spPr/>
      <dgm:t>
        <a:bodyPr/>
        <a:lstStyle/>
        <a:p>
          <a:endParaRPr lang="ru-RU"/>
        </a:p>
      </dgm:t>
    </dgm:pt>
    <dgm:pt modelId="{CEDBAFD0-F350-41A1-B1DE-F49B8F4208D0}">
      <dgm:prSet phldrT="[Текст]"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bg1">
                  <a:lumMod val="75000"/>
                </a:schemeClr>
              </a:solidFill>
            </a:rPr>
            <a:t>Информационное взаимодействие осуществляется через транспортную систему ТФОМС Челябинский области с использованием программного обеспечения «Медис-транспорт (</a:t>
          </a:r>
          <a:r>
            <a:rPr lang="ru-RU" sz="2000" b="1" dirty="0" err="1" smtClean="0">
              <a:solidFill>
                <a:schemeClr val="bg1">
                  <a:lumMod val="75000"/>
                </a:schemeClr>
              </a:solidFill>
            </a:rPr>
            <a:t>Фомс-клиент</a:t>
          </a:r>
          <a:r>
            <a:rPr lang="ru-RU" sz="2000" b="1" dirty="0" smtClean="0">
              <a:solidFill>
                <a:schemeClr val="bg1">
                  <a:lumMod val="75000"/>
                </a:schemeClr>
              </a:solidFill>
            </a:rPr>
            <a:t>)».</a:t>
          </a:r>
          <a:r>
            <a:rPr lang="ru-RU" sz="2000" dirty="0" smtClean="0">
              <a:solidFill>
                <a:srgbClr val="FF0000"/>
              </a:solidFill>
              <a:effectLst/>
            </a:rPr>
            <a:t> </a:t>
          </a:r>
          <a:r>
            <a:rPr lang="ru-RU" sz="2000" b="1" baseline="0" dirty="0" smtClean="0">
              <a:solidFill>
                <a:schemeClr val="bg1"/>
              </a:solidFill>
            </a:rPr>
            <a:t>Программное обеспечение доступно на сайте ТФОМС Челябинской области в разделе «Участникам ОМС» -  «Правила информационного взаимодействия»</a:t>
          </a:r>
          <a:endParaRPr lang="ru-RU" sz="2000" b="1" baseline="0" dirty="0">
            <a:solidFill>
              <a:schemeClr val="bg1"/>
            </a:solidFill>
          </a:endParaRPr>
        </a:p>
      </dgm:t>
    </dgm:pt>
    <dgm:pt modelId="{A9517723-4E8F-4E5B-8A88-88A3D13E369F}" type="parTrans" cxnId="{BB396353-7398-4A1C-8BBB-FDCFC57421CF}">
      <dgm:prSet/>
      <dgm:spPr/>
      <dgm:t>
        <a:bodyPr/>
        <a:lstStyle/>
        <a:p>
          <a:endParaRPr lang="ru-RU"/>
        </a:p>
      </dgm:t>
    </dgm:pt>
    <dgm:pt modelId="{8E557C5A-6B33-4CA6-A7B1-3C5397F3CAEA}" type="sibTrans" cxnId="{BB396353-7398-4A1C-8BBB-FDCFC57421CF}">
      <dgm:prSet/>
      <dgm:spPr/>
      <dgm:t>
        <a:bodyPr/>
        <a:lstStyle/>
        <a:p>
          <a:endParaRPr lang="ru-RU"/>
        </a:p>
      </dgm:t>
    </dgm:pt>
    <dgm:pt modelId="{FDA4BAD7-C9F6-4153-9B99-F38F56869F32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bg1">
                  <a:lumMod val="75000"/>
                </a:schemeClr>
              </a:solidFill>
            </a:rPr>
            <a:t>Информационный обмен осуществляется по защищённому каналу связи, построенному по технологии </a:t>
          </a:r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Vi</a:t>
          </a:r>
          <a:r>
            <a:rPr lang="ru-RU" sz="2000" b="1" dirty="0" smtClean="0">
              <a:solidFill>
                <a:schemeClr val="bg1">
                  <a:lumMod val="75000"/>
                </a:schemeClr>
              </a:solidFill>
            </a:rPr>
            <a:t>Р</a:t>
          </a:r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Net </a:t>
          </a:r>
          <a:r>
            <a:rPr lang="ru-RU" sz="2000" b="1" dirty="0" smtClean="0">
              <a:solidFill>
                <a:schemeClr val="bg1">
                  <a:lumMod val="75000"/>
                </a:schemeClr>
              </a:solidFill>
            </a:rPr>
            <a:t>компании «</a:t>
          </a:r>
          <a:r>
            <a:rPr lang="ru-RU" sz="2000" b="1" dirty="0" err="1" smtClean="0">
              <a:solidFill>
                <a:schemeClr val="bg1">
                  <a:lumMod val="75000"/>
                </a:schemeClr>
              </a:solidFill>
            </a:rPr>
            <a:t>Инфо</a:t>
          </a:r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T</a:t>
          </a:r>
          <a:r>
            <a:rPr lang="ru-RU" sz="2000" b="1" dirty="0" err="1" smtClean="0">
              <a:solidFill>
                <a:schemeClr val="bg1">
                  <a:lumMod val="75000"/>
                </a:schemeClr>
              </a:solidFill>
            </a:rPr>
            <a:t>еКС</a:t>
          </a:r>
          <a:r>
            <a:rPr lang="ru-RU" sz="2000" b="1" dirty="0" smtClean="0">
              <a:solidFill>
                <a:schemeClr val="bg1">
                  <a:lumMod val="75000"/>
                </a:schemeClr>
              </a:solidFill>
            </a:rPr>
            <a:t>», одним из способов:</a:t>
          </a:r>
          <a:endParaRPr lang="en-US" sz="2000" b="1" dirty="0" smtClean="0">
            <a:solidFill>
              <a:schemeClr val="bg1">
                <a:lumMod val="75000"/>
              </a:schemeClr>
            </a:solidFill>
          </a:endParaRPr>
        </a:p>
      </dgm:t>
    </dgm:pt>
    <dgm:pt modelId="{F3A9450B-D152-4F38-94CE-C5186D7F891D}" type="parTrans" cxnId="{0A470598-BF48-4976-AE4C-086F525EC409}">
      <dgm:prSet/>
      <dgm:spPr/>
      <dgm:t>
        <a:bodyPr/>
        <a:lstStyle/>
        <a:p>
          <a:endParaRPr lang="ru-RU"/>
        </a:p>
      </dgm:t>
    </dgm:pt>
    <dgm:pt modelId="{60BC36F2-34A9-4E8B-BACC-47ECC73A63D4}" type="sibTrans" cxnId="{0A470598-BF48-4976-AE4C-086F525EC409}">
      <dgm:prSet/>
      <dgm:spPr/>
      <dgm:t>
        <a:bodyPr/>
        <a:lstStyle/>
        <a:p>
          <a:endParaRPr lang="ru-RU"/>
        </a:p>
      </dgm:t>
    </dgm:pt>
    <dgm:pt modelId="{63E21BB1-DC21-4CEE-B765-47486ED3D2B1}">
      <dgm:prSet custT="1"/>
      <dgm:spPr/>
      <dgm:t>
        <a:bodyPr/>
        <a:lstStyle/>
        <a:p>
          <a:pPr algn="just"/>
          <a:endParaRPr lang="en-US" sz="2000" b="1" dirty="0" smtClean="0">
            <a:solidFill>
              <a:schemeClr val="bg1">
                <a:lumMod val="75000"/>
              </a:schemeClr>
            </a:solidFill>
          </a:endParaRPr>
        </a:p>
      </dgm:t>
    </dgm:pt>
    <dgm:pt modelId="{9CD5A00C-0079-4A1C-998C-05B96607834D}" type="parTrans" cxnId="{EC3D2B87-DCD4-4C95-BEB2-1E3B0D482F1A}">
      <dgm:prSet/>
      <dgm:spPr/>
      <dgm:t>
        <a:bodyPr/>
        <a:lstStyle/>
        <a:p>
          <a:endParaRPr lang="ru-RU"/>
        </a:p>
      </dgm:t>
    </dgm:pt>
    <dgm:pt modelId="{4D5AF2E9-5979-4645-9324-A94C5358AC80}" type="sibTrans" cxnId="{EC3D2B87-DCD4-4C95-BEB2-1E3B0D482F1A}">
      <dgm:prSet/>
      <dgm:spPr/>
      <dgm:t>
        <a:bodyPr/>
        <a:lstStyle/>
        <a:p>
          <a:endParaRPr lang="ru-RU"/>
        </a:p>
      </dgm:t>
    </dgm:pt>
    <dgm:pt modelId="{A422C9A1-F116-42FC-9AF6-359A79081873}" type="pres">
      <dgm:prSet presAssocID="{EBFF8950-55C7-46C6-8A40-A51BC7B350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D4601-9CE6-48A9-8780-616031DE4955}" type="pres">
      <dgm:prSet presAssocID="{282612CF-CDB0-412D-A3AB-653233AC0A6F}" presName="composite" presStyleCnt="0"/>
      <dgm:spPr/>
    </dgm:pt>
    <dgm:pt modelId="{59A8F4B8-DF6C-4763-A404-DEABECB3477A}" type="pres">
      <dgm:prSet presAssocID="{282612CF-CDB0-412D-A3AB-653233AC0A6F}" presName="parTx" presStyleLbl="alignNode1" presStyleIdx="0" presStyleCnt="1" custScaleY="108369" custLinFactNeighborY="-7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2E235-4720-4A18-B807-CD55DC233A3F}" type="pres">
      <dgm:prSet presAssocID="{282612CF-CDB0-412D-A3AB-653233AC0A6F}" presName="desTx" presStyleLbl="alignAccFollowNode1" presStyleIdx="0" presStyleCnt="1" custLinFactNeighborX="-847" custLinFactNeighborY="-7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477370-A383-405E-814B-1FCE6EC3127C}" type="presOf" srcId="{282612CF-CDB0-412D-A3AB-653233AC0A6F}" destId="{59A8F4B8-DF6C-4763-A404-DEABECB3477A}" srcOrd="0" destOrd="0" presId="urn:microsoft.com/office/officeart/2005/8/layout/hList1"/>
    <dgm:cxn modelId="{A08FDDDB-095D-41F2-9C2D-C3F1DDEAEC0C}" type="presOf" srcId="{FDA4BAD7-C9F6-4153-9B99-F38F56869F32}" destId="{DEB2E235-4720-4A18-B807-CD55DC233A3F}" srcOrd="0" destOrd="2" presId="urn:microsoft.com/office/officeart/2005/8/layout/hList1"/>
    <dgm:cxn modelId="{9197B870-6A4F-45FA-AAB2-0859BB8DD31D}" type="presOf" srcId="{EBFF8950-55C7-46C6-8A40-A51BC7B3502D}" destId="{A422C9A1-F116-42FC-9AF6-359A79081873}" srcOrd="0" destOrd="0" presId="urn:microsoft.com/office/officeart/2005/8/layout/hList1"/>
    <dgm:cxn modelId="{BB396353-7398-4A1C-8BBB-FDCFC57421CF}" srcId="{282612CF-CDB0-412D-A3AB-653233AC0A6F}" destId="{CEDBAFD0-F350-41A1-B1DE-F49B8F4208D0}" srcOrd="0" destOrd="0" parTransId="{A9517723-4E8F-4E5B-8A88-88A3D13E369F}" sibTransId="{8E557C5A-6B33-4CA6-A7B1-3C5397F3CAEA}"/>
    <dgm:cxn modelId="{EC3D2B87-DCD4-4C95-BEB2-1E3B0D482F1A}" srcId="{282612CF-CDB0-412D-A3AB-653233AC0A6F}" destId="{63E21BB1-DC21-4CEE-B765-47486ED3D2B1}" srcOrd="1" destOrd="0" parTransId="{9CD5A00C-0079-4A1C-998C-05B96607834D}" sibTransId="{4D5AF2E9-5979-4645-9324-A94C5358AC80}"/>
    <dgm:cxn modelId="{0D6DA968-D408-4BCF-B7A2-4E3BF60DFEB0}" srcId="{EBFF8950-55C7-46C6-8A40-A51BC7B3502D}" destId="{282612CF-CDB0-412D-A3AB-653233AC0A6F}" srcOrd="0" destOrd="0" parTransId="{2CC43121-BA45-4446-B477-FEC6B969B5C5}" sibTransId="{4902788D-F730-4F62-8768-70B1AA42AAF3}"/>
    <dgm:cxn modelId="{0A470598-BF48-4976-AE4C-086F525EC409}" srcId="{282612CF-CDB0-412D-A3AB-653233AC0A6F}" destId="{FDA4BAD7-C9F6-4153-9B99-F38F56869F32}" srcOrd="2" destOrd="0" parTransId="{F3A9450B-D152-4F38-94CE-C5186D7F891D}" sibTransId="{60BC36F2-34A9-4E8B-BACC-47ECC73A63D4}"/>
    <dgm:cxn modelId="{F34229AA-411F-4E40-83E5-CC19197E248C}" type="presOf" srcId="{63E21BB1-DC21-4CEE-B765-47486ED3D2B1}" destId="{DEB2E235-4720-4A18-B807-CD55DC233A3F}" srcOrd="0" destOrd="1" presId="urn:microsoft.com/office/officeart/2005/8/layout/hList1"/>
    <dgm:cxn modelId="{EE1218EF-4EAD-46AB-9D32-E2E18ED63796}" type="presOf" srcId="{CEDBAFD0-F350-41A1-B1DE-F49B8F4208D0}" destId="{DEB2E235-4720-4A18-B807-CD55DC233A3F}" srcOrd="0" destOrd="0" presId="urn:microsoft.com/office/officeart/2005/8/layout/hList1"/>
    <dgm:cxn modelId="{E3218CFD-C503-4310-81F3-84F07649141B}" type="presParOf" srcId="{A422C9A1-F116-42FC-9AF6-359A79081873}" destId="{C86D4601-9CE6-48A9-8780-616031DE4955}" srcOrd="0" destOrd="0" presId="urn:microsoft.com/office/officeart/2005/8/layout/hList1"/>
    <dgm:cxn modelId="{701CFDB3-D634-4B61-AC76-4A6522DA85A2}" type="presParOf" srcId="{C86D4601-9CE6-48A9-8780-616031DE4955}" destId="{59A8F4B8-DF6C-4763-A404-DEABECB3477A}" srcOrd="0" destOrd="0" presId="urn:microsoft.com/office/officeart/2005/8/layout/hList1"/>
    <dgm:cxn modelId="{02A791CD-B106-4AB5-9FE6-98E28983824E}" type="presParOf" srcId="{C86D4601-9CE6-48A9-8780-616031DE4955}" destId="{DEB2E235-4720-4A18-B807-CD55DC233A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5316EB-CAB7-4C1C-8F37-A88139E37210}" type="doc">
      <dgm:prSet loTypeId="urn:microsoft.com/office/officeart/2005/8/layout/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AFDA1B8-F9D2-4C82-9477-B26EADB640AF}">
      <dgm:prSet phldrT="[Текст]" custT="1"/>
      <dgm:spPr/>
      <dgm:t>
        <a:bodyPr/>
        <a:lstStyle/>
        <a:p>
          <a:r>
            <a:rPr lang="ru-RU" sz="1800" b="1" dirty="0" smtClean="0">
              <a:latin typeface="Verdana" pitchFamily="34" charset="0"/>
            </a:rPr>
            <a:t>Медицинские организации</a:t>
          </a:r>
          <a:endParaRPr lang="ru-RU" sz="1800" b="1" dirty="0">
            <a:latin typeface="Verdana" pitchFamily="34" charset="0"/>
          </a:endParaRPr>
        </a:p>
      </dgm:t>
    </dgm:pt>
    <dgm:pt modelId="{65026FDA-4AAD-4C1A-B99C-F5FB8D3CC226}" type="parTrans" cxnId="{5B12A730-3040-4664-BC39-CE08E3A9605C}">
      <dgm:prSet/>
      <dgm:spPr/>
      <dgm:t>
        <a:bodyPr/>
        <a:lstStyle/>
        <a:p>
          <a:endParaRPr lang="ru-RU"/>
        </a:p>
      </dgm:t>
    </dgm:pt>
    <dgm:pt modelId="{E64AE1ED-B232-4390-8446-1E2112D46478}" type="sibTrans" cxnId="{5B12A730-3040-4664-BC39-CE08E3A9605C}">
      <dgm:prSet/>
      <dgm:spPr/>
      <dgm:t>
        <a:bodyPr/>
        <a:lstStyle/>
        <a:p>
          <a:endParaRPr lang="ru-RU"/>
        </a:p>
      </dgm:t>
    </dgm:pt>
    <dgm:pt modelId="{8856E7D8-EF48-42E3-AD14-035AE1A8005F}">
      <dgm:prSet phldrT="[Текст]" custT="1"/>
      <dgm:spPr/>
      <dgm:t>
        <a:bodyPr/>
        <a:lstStyle/>
        <a:p>
          <a:r>
            <a:rPr lang="ru-RU" sz="1800" b="1" dirty="0" smtClean="0">
              <a:latin typeface="Verdana" pitchFamily="34" charset="0"/>
            </a:rPr>
            <a:t>ТФОМС Челябинской области</a:t>
          </a:r>
          <a:endParaRPr lang="ru-RU" sz="1800" b="1" dirty="0">
            <a:latin typeface="Verdana" pitchFamily="34" charset="0"/>
          </a:endParaRPr>
        </a:p>
      </dgm:t>
    </dgm:pt>
    <dgm:pt modelId="{D81832EE-7A72-4837-8FDB-00511AD87FDB}" type="parTrans" cxnId="{DF7AA3E6-0226-497C-8440-28C099ADD3DC}">
      <dgm:prSet/>
      <dgm:spPr/>
      <dgm:t>
        <a:bodyPr/>
        <a:lstStyle/>
        <a:p>
          <a:endParaRPr lang="ru-RU"/>
        </a:p>
      </dgm:t>
    </dgm:pt>
    <dgm:pt modelId="{1AA3F029-4172-44A4-9AB8-EBF251B192E1}" type="sibTrans" cxnId="{DF7AA3E6-0226-497C-8440-28C099ADD3DC}">
      <dgm:prSet/>
      <dgm:spPr/>
      <dgm:t>
        <a:bodyPr/>
        <a:lstStyle/>
        <a:p>
          <a:endParaRPr lang="ru-RU"/>
        </a:p>
      </dgm:t>
    </dgm:pt>
    <dgm:pt modelId="{0DF30E3E-6806-4E5D-B1E0-7558B35D3778}">
      <dgm:prSet phldrT="[Текст]" custT="1"/>
      <dgm:spPr/>
      <dgm:t>
        <a:bodyPr lIns="648000" rIns="648000"/>
        <a:lstStyle/>
        <a:p>
          <a:pPr algn="just"/>
          <a:r>
            <a:rPr lang="ru-RU" sz="1600" b="1" dirty="0" smtClean="0">
              <a:latin typeface="Calibri" pitchFamily="34" charset="0"/>
            </a:rPr>
            <a:t>выполняет форматно-логический контроль записей файлов реестров счетов и идентификацию страховой принадлежности застрахованного лица; </a:t>
          </a:r>
          <a:endParaRPr lang="ru-RU" sz="1600" b="1" dirty="0">
            <a:latin typeface="Calibri" pitchFamily="34" charset="0"/>
          </a:endParaRPr>
        </a:p>
      </dgm:t>
    </dgm:pt>
    <dgm:pt modelId="{1E90B3E0-D1AB-42C9-87FB-8C08971C29FB}" type="parTrans" cxnId="{51AE5A53-892B-4396-9260-34A42E6AF9A1}">
      <dgm:prSet/>
      <dgm:spPr/>
      <dgm:t>
        <a:bodyPr/>
        <a:lstStyle/>
        <a:p>
          <a:endParaRPr lang="ru-RU"/>
        </a:p>
      </dgm:t>
    </dgm:pt>
    <dgm:pt modelId="{E874D8F0-593E-45F3-AC64-3516056146E2}" type="sibTrans" cxnId="{51AE5A53-892B-4396-9260-34A42E6AF9A1}">
      <dgm:prSet/>
      <dgm:spPr/>
      <dgm:t>
        <a:bodyPr/>
        <a:lstStyle/>
        <a:p>
          <a:endParaRPr lang="ru-RU"/>
        </a:p>
      </dgm:t>
    </dgm:pt>
    <dgm:pt modelId="{831008F7-4085-455E-BD17-2A40B37AAC1A}">
      <dgm:prSet phldrT="[Текст]" custT="1"/>
      <dgm:spPr/>
      <dgm:t>
        <a:bodyPr lIns="648000" rIns="648000"/>
        <a:lstStyle/>
        <a:p>
          <a:pPr algn="just"/>
          <a:r>
            <a:rPr lang="ru-RU" sz="1600" b="1" dirty="0" smtClean="0">
              <a:latin typeface="Calibri" pitchFamily="34" charset="0"/>
            </a:rPr>
            <a:t>формирует и направляет в медицинские организации (далее – МО) протоколы обработки файлов реестров счетов, с указанием кодов ошибок (при их наличии), которые медицинские организации исправляют и повторно отправляют в ТФОМС Челябинской области (при необходимости);</a:t>
          </a:r>
          <a:endParaRPr lang="ru-RU" sz="1600" b="1" dirty="0">
            <a:latin typeface="Calibri" pitchFamily="34" charset="0"/>
          </a:endParaRPr>
        </a:p>
      </dgm:t>
    </dgm:pt>
    <dgm:pt modelId="{020F8730-C6F8-4691-A86C-D93C8A6C40FA}" type="parTrans" cxnId="{F8A7C4DA-E314-443D-9E54-21DDA41B8E14}">
      <dgm:prSet/>
      <dgm:spPr/>
      <dgm:t>
        <a:bodyPr/>
        <a:lstStyle/>
        <a:p>
          <a:endParaRPr lang="ru-RU"/>
        </a:p>
      </dgm:t>
    </dgm:pt>
    <dgm:pt modelId="{606C13AE-73D9-4820-98A5-32579CBBC0DB}" type="sibTrans" cxnId="{F8A7C4DA-E314-443D-9E54-21DDA41B8E14}">
      <dgm:prSet/>
      <dgm:spPr/>
      <dgm:t>
        <a:bodyPr/>
        <a:lstStyle/>
        <a:p>
          <a:endParaRPr lang="ru-RU"/>
        </a:p>
      </dgm:t>
    </dgm:pt>
    <dgm:pt modelId="{D9B6A094-4CDE-4097-B098-4EAB20D1503F}">
      <dgm:prSet phldrT="[Текст]" custT="1"/>
      <dgm:spPr/>
      <dgm:t>
        <a:bodyPr/>
        <a:lstStyle/>
        <a:p>
          <a:r>
            <a:rPr lang="ru-RU" sz="1800" b="1" dirty="0" smtClean="0">
              <a:latin typeface="Verdana" pitchFamily="34" charset="0"/>
            </a:rPr>
            <a:t>Медицинские организации</a:t>
          </a:r>
          <a:endParaRPr lang="ru-RU" sz="1800" b="1" dirty="0">
            <a:latin typeface="Verdana" pitchFamily="34" charset="0"/>
          </a:endParaRPr>
        </a:p>
      </dgm:t>
    </dgm:pt>
    <dgm:pt modelId="{943A1E22-69A6-496C-A542-6C54FE86A32C}" type="parTrans" cxnId="{D9B2D7C9-5821-4004-B4CC-344016CCDEDC}">
      <dgm:prSet/>
      <dgm:spPr/>
      <dgm:t>
        <a:bodyPr/>
        <a:lstStyle/>
        <a:p>
          <a:endParaRPr lang="ru-RU"/>
        </a:p>
      </dgm:t>
    </dgm:pt>
    <dgm:pt modelId="{E05A8F87-2942-477B-B726-1FAA39BCCFE7}" type="sibTrans" cxnId="{D9B2D7C9-5821-4004-B4CC-344016CCDEDC}">
      <dgm:prSet/>
      <dgm:spPr/>
      <dgm:t>
        <a:bodyPr/>
        <a:lstStyle/>
        <a:p>
          <a:endParaRPr lang="ru-RU"/>
        </a:p>
      </dgm:t>
    </dgm:pt>
    <dgm:pt modelId="{C32F461A-2731-470B-81EC-50AFE2581589}">
      <dgm:prSet phldrT="[Текст]" custT="1"/>
      <dgm:spPr/>
      <dgm:t>
        <a:bodyPr lIns="648000" rIns="648000"/>
        <a:lstStyle/>
        <a:p>
          <a:pPr algn="just"/>
          <a:r>
            <a:rPr lang="ru-RU" sz="1600" b="1" dirty="0" smtClean="0">
              <a:latin typeface="Calibri" pitchFamily="34" charset="0"/>
            </a:rPr>
            <a:t>в случае наличия дефектов, выявленных на МЭК, имеют возможность в рамках текущего отчетного периода исправить данные в файлах  реестров счетов для устранения выявленных дефектов и снова передать реестры счетов, содержащие только исправленные случаи, в ТФОМС Челябинской области.</a:t>
          </a:r>
          <a:endParaRPr lang="ru-RU" sz="1600" dirty="0">
            <a:latin typeface="Calibri" pitchFamily="34" charset="0"/>
          </a:endParaRPr>
        </a:p>
      </dgm:t>
    </dgm:pt>
    <dgm:pt modelId="{E4D87ABD-C588-40F3-8AAA-3456628F3773}" type="parTrans" cxnId="{C5029233-F5C6-41A3-A43E-9856CD500D29}">
      <dgm:prSet/>
      <dgm:spPr/>
      <dgm:t>
        <a:bodyPr/>
        <a:lstStyle/>
        <a:p>
          <a:endParaRPr lang="ru-RU"/>
        </a:p>
      </dgm:t>
    </dgm:pt>
    <dgm:pt modelId="{A7B7297E-058E-4F13-A88A-AF53E8735271}" type="sibTrans" cxnId="{C5029233-F5C6-41A3-A43E-9856CD500D29}">
      <dgm:prSet/>
      <dgm:spPr/>
      <dgm:t>
        <a:bodyPr/>
        <a:lstStyle/>
        <a:p>
          <a:endParaRPr lang="ru-RU"/>
        </a:p>
      </dgm:t>
    </dgm:pt>
    <dgm:pt modelId="{B8249AA3-CD95-49A6-AD55-C912908EF4FE}">
      <dgm:prSet phldrT="[Текст]" custT="1"/>
      <dgm:spPr/>
      <dgm:t>
        <a:bodyPr lIns="648000" rIns="648000"/>
        <a:lstStyle/>
        <a:p>
          <a:pPr algn="just"/>
          <a:r>
            <a:rPr lang="ru-RU" sz="1600" b="1" dirty="0" smtClean="0">
              <a:latin typeface="Calibri" pitchFamily="34" charset="0"/>
            </a:rPr>
            <a:t>после получения реестров счетов от МО, оказывающих помощь застрахованным лицам в системе ОМС Челябинской области, выполняет медико-экономический контроль (далее – МЭК) по реестрам счетов, принятых от МО. Заключения МЭК и реестры счетов с отметками о причине отказа оплаты (при наличии) направляются в МО и страховые медицинские организации.</a:t>
          </a:r>
          <a:endParaRPr lang="ru-RU" sz="1600" b="1" dirty="0">
            <a:latin typeface="Calibri" pitchFamily="34" charset="0"/>
          </a:endParaRPr>
        </a:p>
      </dgm:t>
    </dgm:pt>
    <dgm:pt modelId="{73E81A4A-ECC1-4174-B7E7-13B88BF099A8}" type="parTrans" cxnId="{8E3A727E-B90C-4182-AFFA-F94B2173A597}">
      <dgm:prSet/>
      <dgm:spPr/>
      <dgm:t>
        <a:bodyPr/>
        <a:lstStyle/>
        <a:p>
          <a:endParaRPr lang="ru-RU"/>
        </a:p>
      </dgm:t>
    </dgm:pt>
    <dgm:pt modelId="{1C02D322-7309-4A1E-B2BC-8F4FF6E4269F}" type="sibTrans" cxnId="{8E3A727E-B90C-4182-AFFA-F94B2173A597}">
      <dgm:prSet/>
      <dgm:spPr/>
      <dgm:t>
        <a:bodyPr/>
        <a:lstStyle/>
        <a:p>
          <a:endParaRPr lang="ru-RU"/>
        </a:p>
      </dgm:t>
    </dgm:pt>
    <dgm:pt modelId="{D91CA5DB-12A5-4C27-8DB3-0BBEA1C38BC2}">
      <dgm:prSet custT="1"/>
      <dgm:spPr/>
      <dgm:t>
        <a:bodyPr/>
        <a:lstStyle/>
        <a:p>
          <a:r>
            <a:rPr lang="ru-RU" sz="1600" b="1" dirty="0" smtClean="0">
              <a:latin typeface="Calibri" pitchFamily="34" charset="0"/>
            </a:rPr>
            <a:t>направляют файлы реестров счетов за медицинскую помощь, оказанную по программе ОМС в ТФОМС Челябинской области.</a:t>
          </a:r>
        </a:p>
      </dgm:t>
    </dgm:pt>
    <dgm:pt modelId="{13183FFD-992B-4F8C-9A87-1AE9D531DC79}" type="parTrans" cxnId="{82376633-3B22-410E-AB57-6BB13A1E2A88}">
      <dgm:prSet/>
      <dgm:spPr/>
      <dgm:t>
        <a:bodyPr/>
        <a:lstStyle/>
        <a:p>
          <a:endParaRPr lang="ru-RU"/>
        </a:p>
      </dgm:t>
    </dgm:pt>
    <dgm:pt modelId="{7B8B352F-C68D-492B-BF9D-E651BEA7CE09}" type="sibTrans" cxnId="{82376633-3B22-410E-AB57-6BB13A1E2A88}">
      <dgm:prSet/>
      <dgm:spPr/>
      <dgm:t>
        <a:bodyPr/>
        <a:lstStyle/>
        <a:p>
          <a:endParaRPr lang="ru-RU"/>
        </a:p>
      </dgm:t>
    </dgm:pt>
    <dgm:pt modelId="{8B912A2B-524D-40BE-8712-E314E441502F}" type="pres">
      <dgm:prSet presAssocID="{195316EB-CAB7-4C1C-8F37-A88139E372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CEDA96-991D-4A3E-959D-2C68DC8856E1}" type="pres">
      <dgm:prSet presAssocID="{EAFDA1B8-F9D2-4C82-9477-B26EADB640AF}" presName="parentLin" presStyleCnt="0"/>
      <dgm:spPr/>
      <dgm:t>
        <a:bodyPr/>
        <a:lstStyle/>
        <a:p>
          <a:endParaRPr lang="ru-RU"/>
        </a:p>
      </dgm:t>
    </dgm:pt>
    <dgm:pt modelId="{C1ED81C8-825E-44D4-B057-8073ABE9D8DB}" type="pres">
      <dgm:prSet presAssocID="{EAFDA1B8-F9D2-4C82-9477-B26EADB640A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5FAEE30-EF69-4BD9-AA1F-6EF58DD1D3B2}" type="pres">
      <dgm:prSet presAssocID="{EAFDA1B8-F9D2-4C82-9477-B26EADB640AF}" presName="parentText" presStyleLbl="node1" presStyleIdx="0" presStyleCnt="3" custScaleY="2235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FA1A4-A12D-4AA1-9374-49A0904AC8DE}" type="pres">
      <dgm:prSet presAssocID="{EAFDA1B8-F9D2-4C82-9477-B26EADB640AF}" presName="negativeSpace" presStyleCnt="0"/>
      <dgm:spPr/>
      <dgm:t>
        <a:bodyPr/>
        <a:lstStyle/>
        <a:p>
          <a:endParaRPr lang="ru-RU"/>
        </a:p>
      </dgm:t>
    </dgm:pt>
    <dgm:pt modelId="{D6D577B7-D9C3-4450-8115-8001051B0853}" type="pres">
      <dgm:prSet presAssocID="{EAFDA1B8-F9D2-4C82-9477-B26EADB640AF}" presName="childText" presStyleLbl="conFgAcc1" presStyleIdx="0" presStyleCnt="3" custScaleY="90828" custLinFactNeighborX="885" custLinFactNeighborY="48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E1042-7FE5-48F1-8284-D38890028C31}" type="pres">
      <dgm:prSet presAssocID="{E64AE1ED-B232-4390-8446-1E2112D46478}" presName="spaceBetweenRectangles" presStyleCnt="0"/>
      <dgm:spPr/>
      <dgm:t>
        <a:bodyPr/>
        <a:lstStyle/>
        <a:p>
          <a:endParaRPr lang="ru-RU"/>
        </a:p>
      </dgm:t>
    </dgm:pt>
    <dgm:pt modelId="{370E2EB0-CD38-433B-AD46-FE9E07756049}" type="pres">
      <dgm:prSet presAssocID="{8856E7D8-EF48-42E3-AD14-035AE1A8005F}" presName="parentLin" presStyleCnt="0"/>
      <dgm:spPr/>
      <dgm:t>
        <a:bodyPr/>
        <a:lstStyle/>
        <a:p>
          <a:endParaRPr lang="ru-RU"/>
        </a:p>
      </dgm:t>
    </dgm:pt>
    <dgm:pt modelId="{120ABFEB-FCD0-4803-BB37-1DEBECE695F1}" type="pres">
      <dgm:prSet presAssocID="{8856E7D8-EF48-42E3-AD14-035AE1A8005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A92D73-3AD9-44C1-B450-508FC6473520}" type="pres">
      <dgm:prSet presAssocID="{8856E7D8-EF48-42E3-AD14-035AE1A8005F}" presName="parentText" presStyleLbl="node1" presStyleIdx="1" presStyleCnt="3" custScaleY="135272" custLinFactNeighborX="4348" custLinFactNeighborY="6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EBD5C-D700-4199-A4C7-DCBB6E2C9611}" type="pres">
      <dgm:prSet presAssocID="{8856E7D8-EF48-42E3-AD14-035AE1A8005F}" presName="negativeSpace" presStyleCnt="0"/>
      <dgm:spPr/>
      <dgm:t>
        <a:bodyPr/>
        <a:lstStyle/>
        <a:p>
          <a:endParaRPr lang="ru-RU"/>
        </a:p>
      </dgm:t>
    </dgm:pt>
    <dgm:pt modelId="{8746F28D-1487-4336-9CB7-782C5865DEBA}" type="pres">
      <dgm:prSet presAssocID="{8856E7D8-EF48-42E3-AD14-035AE1A8005F}" presName="childText" presStyleLbl="conFgAcc1" presStyleIdx="1" presStyleCnt="3" custLinFactNeighborX="885" custLinFactNeighborY="-11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BAF3F-B252-43FB-8F4B-B65166C2B2A8}" type="pres">
      <dgm:prSet presAssocID="{1AA3F029-4172-44A4-9AB8-EBF251B192E1}" presName="spaceBetweenRectangles" presStyleCnt="0"/>
      <dgm:spPr/>
      <dgm:t>
        <a:bodyPr/>
        <a:lstStyle/>
        <a:p>
          <a:endParaRPr lang="ru-RU"/>
        </a:p>
      </dgm:t>
    </dgm:pt>
    <dgm:pt modelId="{C43700EA-25F6-4976-8059-2A072E3CD595}" type="pres">
      <dgm:prSet presAssocID="{D9B6A094-4CDE-4097-B098-4EAB20D1503F}" presName="parentLin" presStyleCnt="0"/>
      <dgm:spPr/>
      <dgm:t>
        <a:bodyPr/>
        <a:lstStyle/>
        <a:p>
          <a:endParaRPr lang="ru-RU"/>
        </a:p>
      </dgm:t>
    </dgm:pt>
    <dgm:pt modelId="{AD596398-01DA-4B59-8399-B239A274AC98}" type="pres">
      <dgm:prSet presAssocID="{D9B6A094-4CDE-4097-B098-4EAB20D1503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02FE67D-2A12-4383-987F-18B6D8D4CC13}" type="pres">
      <dgm:prSet presAssocID="{D9B6A094-4CDE-4097-B098-4EAB20D1503F}" presName="parentText" presStyleLbl="node1" presStyleIdx="2" presStyleCnt="3" custScaleY="159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31EE6-3306-402E-9440-87DA3DD68479}" type="pres">
      <dgm:prSet presAssocID="{D9B6A094-4CDE-4097-B098-4EAB20D1503F}" presName="negativeSpace" presStyleCnt="0"/>
      <dgm:spPr/>
      <dgm:t>
        <a:bodyPr/>
        <a:lstStyle/>
        <a:p>
          <a:endParaRPr lang="ru-RU"/>
        </a:p>
      </dgm:t>
    </dgm:pt>
    <dgm:pt modelId="{5CFFF41C-668B-4F07-A5A3-87763A649678}" type="pres">
      <dgm:prSet presAssocID="{D9B6A094-4CDE-4097-B098-4EAB20D1503F}" presName="childText" presStyleLbl="conFgAcc1" presStyleIdx="2" presStyleCnt="3" custScaleY="101328" custLinFactNeighborX="885" custLinFactNeighborY="-11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376633-3B22-410E-AB57-6BB13A1E2A88}" srcId="{EAFDA1B8-F9D2-4C82-9477-B26EADB640AF}" destId="{D91CA5DB-12A5-4C27-8DB3-0BBEA1C38BC2}" srcOrd="0" destOrd="0" parTransId="{13183FFD-992B-4F8C-9A87-1AE9D531DC79}" sibTransId="{7B8B352F-C68D-492B-BF9D-E651BEA7CE09}"/>
    <dgm:cxn modelId="{D9B2D7C9-5821-4004-B4CC-344016CCDEDC}" srcId="{195316EB-CAB7-4C1C-8F37-A88139E37210}" destId="{D9B6A094-4CDE-4097-B098-4EAB20D1503F}" srcOrd="2" destOrd="0" parTransId="{943A1E22-69A6-496C-A542-6C54FE86A32C}" sibTransId="{E05A8F87-2942-477B-B726-1FAA39BCCFE7}"/>
    <dgm:cxn modelId="{F8D89AF6-4AE8-448C-9EBE-021BFAF4B964}" type="presOf" srcId="{831008F7-4085-455E-BD17-2A40B37AAC1A}" destId="{8746F28D-1487-4336-9CB7-782C5865DEBA}" srcOrd="0" destOrd="1" presId="urn:microsoft.com/office/officeart/2005/8/layout/list1"/>
    <dgm:cxn modelId="{6C066549-0ED7-4EA8-A11B-973C8A3D2AF8}" type="presOf" srcId="{8856E7D8-EF48-42E3-AD14-035AE1A8005F}" destId="{8CA92D73-3AD9-44C1-B450-508FC6473520}" srcOrd="1" destOrd="0" presId="urn:microsoft.com/office/officeart/2005/8/layout/list1"/>
    <dgm:cxn modelId="{92B33CA5-DB62-48D1-892A-53D292F092EB}" type="presOf" srcId="{EAFDA1B8-F9D2-4C82-9477-B26EADB640AF}" destId="{C1ED81C8-825E-44D4-B057-8073ABE9D8DB}" srcOrd="0" destOrd="0" presId="urn:microsoft.com/office/officeart/2005/8/layout/list1"/>
    <dgm:cxn modelId="{F8A7C4DA-E314-443D-9E54-21DDA41B8E14}" srcId="{8856E7D8-EF48-42E3-AD14-035AE1A8005F}" destId="{831008F7-4085-455E-BD17-2A40B37AAC1A}" srcOrd="1" destOrd="0" parTransId="{020F8730-C6F8-4691-A86C-D93C8A6C40FA}" sibTransId="{606C13AE-73D9-4820-98A5-32579CBBC0DB}"/>
    <dgm:cxn modelId="{7992E488-C610-48ED-9C84-361832BBE2FE}" type="presOf" srcId="{D91CA5DB-12A5-4C27-8DB3-0BBEA1C38BC2}" destId="{D6D577B7-D9C3-4450-8115-8001051B0853}" srcOrd="0" destOrd="0" presId="urn:microsoft.com/office/officeart/2005/8/layout/list1"/>
    <dgm:cxn modelId="{376BD6BE-D34D-49E3-817D-EE0697A81810}" type="presOf" srcId="{D9B6A094-4CDE-4097-B098-4EAB20D1503F}" destId="{AD596398-01DA-4B59-8399-B239A274AC98}" srcOrd="0" destOrd="0" presId="urn:microsoft.com/office/officeart/2005/8/layout/list1"/>
    <dgm:cxn modelId="{ACA8FADE-A872-4867-A69D-DBF6957072D8}" type="presOf" srcId="{B8249AA3-CD95-49A6-AD55-C912908EF4FE}" destId="{8746F28D-1487-4336-9CB7-782C5865DEBA}" srcOrd="0" destOrd="2" presId="urn:microsoft.com/office/officeart/2005/8/layout/list1"/>
    <dgm:cxn modelId="{5B12A730-3040-4664-BC39-CE08E3A9605C}" srcId="{195316EB-CAB7-4C1C-8F37-A88139E37210}" destId="{EAFDA1B8-F9D2-4C82-9477-B26EADB640AF}" srcOrd="0" destOrd="0" parTransId="{65026FDA-4AAD-4C1A-B99C-F5FB8D3CC226}" sibTransId="{E64AE1ED-B232-4390-8446-1E2112D46478}"/>
    <dgm:cxn modelId="{267A3086-5D75-4883-A063-C44620CE7EEB}" type="presOf" srcId="{195316EB-CAB7-4C1C-8F37-A88139E37210}" destId="{8B912A2B-524D-40BE-8712-E314E441502F}" srcOrd="0" destOrd="0" presId="urn:microsoft.com/office/officeart/2005/8/layout/list1"/>
    <dgm:cxn modelId="{9B64BF15-1F7C-41A0-8F96-0DDA21B7912A}" type="presOf" srcId="{EAFDA1B8-F9D2-4C82-9477-B26EADB640AF}" destId="{95FAEE30-EF69-4BD9-AA1F-6EF58DD1D3B2}" srcOrd="1" destOrd="0" presId="urn:microsoft.com/office/officeart/2005/8/layout/list1"/>
    <dgm:cxn modelId="{C5029233-F5C6-41A3-A43E-9856CD500D29}" srcId="{D9B6A094-4CDE-4097-B098-4EAB20D1503F}" destId="{C32F461A-2731-470B-81EC-50AFE2581589}" srcOrd="0" destOrd="0" parTransId="{E4D87ABD-C588-40F3-8AAA-3456628F3773}" sibTransId="{A7B7297E-058E-4F13-A88A-AF53E8735271}"/>
    <dgm:cxn modelId="{08693047-245F-4BF3-ADA5-11A15D90D894}" type="presOf" srcId="{D9B6A094-4CDE-4097-B098-4EAB20D1503F}" destId="{F02FE67D-2A12-4383-987F-18B6D8D4CC13}" srcOrd="1" destOrd="0" presId="urn:microsoft.com/office/officeart/2005/8/layout/list1"/>
    <dgm:cxn modelId="{8E3A727E-B90C-4182-AFFA-F94B2173A597}" srcId="{8856E7D8-EF48-42E3-AD14-035AE1A8005F}" destId="{B8249AA3-CD95-49A6-AD55-C912908EF4FE}" srcOrd="2" destOrd="0" parTransId="{73E81A4A-ECC1-4174-B7E7-13B88BF099A8}" sibTransId="{1C02D322-7309-4A1E-B2BC-8F4FF6E4269F}"/>
    <dgm:cxn modelId="{5BD502AF-A0F8-4052-965C-8B6E01331550}" type="presOf" srcId="{C32F461A-2731-470B-81EC-50AFE2581589}" destId="{5CFFF41C-668B-4F07-A5A3-87763A649678}" srcOrd="0" destOrd="0" presId="urn:microsoft.com/office/officeart/2005/8/layout/list1"/>
    <dgm:cxn modelId="{69409B26-BAA1-4009-9489-60632128224F}" type="presOf" srcId="{8856E7D8-EF48-42E3-AD14-035AE1A8005F}" destId="{120ABFEB-FCD0-4803-BB37-1DEBECE695F1}" srcOrd="0" destOrd="0" presId="urn:microsoft.com/office/officeart/2005/8/layout/list1"/>
    <dgm:cxn modelId="{5BD44539-980B-408E-B985-BDBED9FA404A}" type="presOf" srcId="{0DF30E3E-6806-4E5D-B1E0-7558B35D3778}" destId="{8746F28D-1487-4336-9CB7-782C5865DEBA}" srcOrd="0" destOrd="0" presId="urn:microsoft.com/office/officeart/2005/8/layout/list1"/>
    <dgm:cxn modelId="{DF7AA3E6-0226-497C-8440-28C099ADD3DC}" srcId="{195316EB-CAB7-4C1C-8F37-A88139E37210}" destId="{8856E7D8-EF48-42E3-AD14-035AE1A8005F}" srcOrd="1" destOrd="0" parTransId="{D81832EE-7A72-4837-8FDB-00511AD87FDB}" sibTransId="{1AA3F029-4172-44A4-9AB8-EBF251B192E1}"/>
    <dgm:cxn modelId="{51AE5A53-892B-4396-9260-34A42E6AF9A1}" srcId="{8856E7D8-EF48-42E3-AD14-035AE1A8005F}" destId="{0DF30E3E-6806-4E5D-B1E0-7558B35D3778}" srcOrd="0" destOrd="0" parTransId="{1E90B3E0-D1AB-42C9-87FB-8C08971C29FB}" sibTransId="{E874D8F0-593E-45F3-AC64-3516056146E2}"/>
    <dgm:cxn modelId="{99CB905D-3CFE-4014-8B2B-98DF74E41E9B}" type="presParOf" srcId="{8B912A2B-524D-40BE-8712-E314E441502F}" destId="{36CEDA96-991D-4A3E-959D-2C68DC8856E1}" srcOrd="0" destOrd="0" presId="urn:microsoft.com/office/officeart/2005/8/layout/list1"/>
    <dgm:cxn modelId="{F99ACFD9-98D7-4244-8AB3-3256745F6EAD}" type="presParOf" srcId="{36CEDA96-991D-4A3E-959D-2C68DC8856E1}" destId="{C1ED81C8-825E-44D4-B057-8073ABE9D8DB}" srcOrd="0" destOrd="0" presId="urn:microsoft.com/office/officeart/2005/8/layout/list1"/>
    <dgm:cxn modelId="{90CAAB76-0C3C-4137-B311-B8BE989B319A}" type="presParOf" srcId="{36CEDA96-991D-4A3E-959D-2C68DC8856E1}" destId="{95FAEE30-EF69-4BD9-AA1F-6EF58DD1D3B2}" srcOrd="1" destOrd="0" presId="urn:microsoft.com/office/officeart/2005/8/layout/list1"/>
    <dgm:cxn modelId="{D094E105-82B9-45D3-BCDD-42F6FA1D60EF}" type="presParOf" srcId="{8B912A2B-524D-40BE-8712-E314E441502F}" destId="{894FA1A4-A12D-4AA1-9374-49A0904AC8DE}" srcOrd="1" destOrd="0" presId="urn:microsoft.com/office/officeart/2005/8/layout/list1"/>
    <dgm:cxn modelId="{12E8ACBF-6621-463F-B98A-3BBEB3E979D6}" type="presParOf" srcId="{8B912A2B-524D-40BE-8712-E314E441502F}" destId="{D6D577B7-D9C3-4450-8115-8001051B0853}" srcOrd="2" destOrd="0" presId="urn:microsoft.com/office/officeart/2005/8/layout/list1"/>
    <dgm:cxn modelId="{F5F796B5-9E79-45FD-A48A-7107D634B7C0}" type="presParOf" srcId="{8B912A2B-524D-40BE-8712-E314E441502F}" destId="{FC9E1042-7FE5-48F1-8284-D38890028C31}" srcOrd="3" destOrd="0" presId="urn:microsoft.com/office/officeart/2005/8/layout/list1"/>
    <dgm:cxn modelId="{7BE0C032-B64C-4E35-82E3-EC08A31603E5}" type="presParOf" srcId="{8B912A2B-524D-40BE-8712-E314E441502F}" destId="{370E2EB0-CD38-433B-AD46-FE9E07756049}" srcOrd="4" destOrd="0" presId="urn:microsoft.com/office/officeart/2005/8/layout/list1"/>
    <dgm:cxn modelId="{4013D048-670E-4375-9690-831B991F8CD0}" type="presParOf" srcId="{370E2EB0-CD38-433B-AD46-FE9E07756049}" destId="{120ABFEB-FCD0-4803-BB37-1DEBECE695F1}" srcOrd="0" destOrd="0" presId="urn:microsoft.com/office/officeart/2005/8/layout/list1"/>
    <dgm:cxn modelId="{255C1DD5-D724-4B0C-A2A2-3004214385A0}" type="presParOf" srcId="{370E2EB0-CD38-433B-AD46-FE9E07756049}" destId="{8CA92D73-3AD9-44C1-B450-508FC6473520}" srcOrd="1" destOrd="0" presId="urn:microsoft.com/office/officeart/2005/8/layout/list1"/>
    <dgm:cxn modelId="{BC277E05-9F1D-4498-B420-FC8661511073}" type="presParOf" srcId="{8B912A2B-524D-40BE-8712-E314E441502F}" destId="{326EBD5C-D700-4199-A4C7-DCBB6E2C9611}" srcOrd="5" destOrd="0" presId="urn:microsoft.com/office/officeart/2005/8/layout/list1"/>
    <dgm:cxn modelId="{F5E40057-A310-44D7-914A-425158D2D71C}" type="presParOf" srcId="{8B912A2B-524D-40BE-8712-E314E441502F}" destId="{8746F28D-1487-4336-9CB7-782C5865DEBA}" srcOrd="6" destOrd="0" presId="urn:microsoft.com/office/officeart/2005/8/layout/list1"/>
    <dgm:cxn modelId="{1F6F31D5-FCAB-4236-AF12-2FB8D1CC4FD9}" type="presParOf" srcId="{8B912A2B-524D-40BE-8712-E314E441502F}" destId="{4E1BAF3F-B252-43FB-8F4B-B65166C2B2A8}" srcOrd="7" destOrd="0" presId="urn:microsoft.com/office/officeart/2005/8/layout/list1"/>
    <dgm:cxn modelId="{608D2146-2975-43F3-90AA-75BF8AFDD3E8}" type="presParOf" srcId="{8B912A2B-524D-40BE-8712-E314E441502F}" destId="{C43700EA-25F6-4976-8059-2A072E3CD595}" srcOrd="8" destOrd="0" presId="urn:microsoft.com/office/officeart/2005/8/layout/list1"/>
    <dgm:cxn modelId="{EAE548BC-5F8C-496B-9F78-F6DAE9A1B1F3}" type="presParOf" srcId="{C43700EA-25F6-4976-8059-2A072E3CD595}" destId="{AD596398-01DA-4B59-8399-B239A274AC98}" srcOrd="0" destOrd="0" presId="urn:microsoft.com/office/officeart/2005/8/layout/list1"/>
    <dgm:cxn modelId="{205A26AF-3E15-4C95-A482-E6FEF7FF3437}" type="presParOf" srcId="{C43700EA-25F6-4976-8059-2A072E3CD595}" destId="{F02FE67D-2A12-4383-987F-18B6D8D4CC13}" srcOrd="1" destOrd="0" presId="urn:microsoft.com/office/officeart/2005/8/layout/list1"/>
    <dgm:cxn modelId="{9149F52D-1CCC-4BBD-B331-A63FD036A99F}" type="presParOf" srcId="{8B912A2B-524D-40BE-8712-E314E441502F}" destId="{94C31EE6-3306-402E-9440-87DA3DD68479}" srcOrd="9" destOrd="0" presId="urn:microsoft.com/office/officeart/2005/8/layout/list1"/>
    <dgm:cxn modelId="{3C3881A1-4AE8-4F71-9A77-D5BF3AA5E4EC}" type="presParOf" srcId="{8B912A2B-524D-40BE-8712-E314E441502F}" destId="{5CFFF41C-668B-4F07-A5A3-87763A6496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FF8950-55C7-46C6-8A40-A51BC7B3502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2612CF-CDB0-412D-A3AB-653233AC0A6F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Verdana" pitchFamily="34" charset="0"/>
            </a:rPr>
            <a:t>Механизм взаимодействия со страховыми медицинскими организациями в части оплаты медицинской помощи:</a:t>
          </a:r>
          <a:endParaRPr lang="ru-RU" sz="2000" dirty="0">
            <a:solidFill>
              <a:schemeClr val="tx1"/>
            </a:solidFill>
            <a:latin typeface="Verdana" pitchFamily="34" charset="0"/>
          </a:endParaRPr>
        </a:p>
      </dgm:t>
    </dgm:pt>
    <dgm:pt modelId="{2CC43121-BA45-4446-B477-FEC6B969B5C5}" type="parTrans" cxnId="{0D6DA968-D408-4BCF-B7A2-4E3BF60DFEB0}">
      <dgm:prSet/>
      <dgm:spPr/>
      <dgm:t>
        <a:bodyPr/>
        <a:lstStyle/>
        <a:p>
          <a:endParaRPr lang="ru-RU"/>
        </a:p>
      </dgm:t>
    </dgm:pt>
    <dgm:pt modelId="{4902788D-F730-4F62-8768-70B1AA42AAF3}" type="sibTrans" cxnId="{0D6DA968-D408-4BCF-B7A2-4E3BF60DFEB0}">
      <dgm:prSet/>
      <dgm:spPr/>
      <dgm:t>
        <a:bodyPr/>
        <a:lstStyle/>
        <a:p>
          <a:endParaRPr lang="ru-RU"/>
        </a:p>
      </dgm:t>
    </dgm:pt>
    <dgm:pt modelId="{CEDBAFD0-F350-41A1-B1DE-F49B8F4208D0}">
      <dgm:prSet phldrT="[Текст]" custT="1"/>
      <dgm:spPr/>
      <dgm:t>
        <a:bodyPr/>
        <a:lstStyle/>
        <a:p>
          <a:pPr marL="0" indent="0" algn="just"/>
          <a:r>
            <a:rPr lang="ru-RU" sz="28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Финансирование МО производится страховыми медицинскими организациями в режиме - «</a:t>
          </a:r>
          <a:r>
            <a:rPr lang="ru-RU" sz="2800" b="1" dirty="0" err="1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аванс-окончательный</a:t>
          </a:r>
          <a:r>
            <a:rPr lang="ru-RU" sz="28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 расчет» на основании представленных: «Заявки на авансирование медицинской помощи», счетов и реестра счетов на оплату медицинской помощи.</a:t>
          </a:r>
          <a:r>
            <a:rPr lang="ru-RU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 </a:t>
          </a:r>
          <a:endParaRPr lang="ru-RU" sz="2800" dirty="0">
            <a:latin typeface="Calibri" pitchFamily="34" charset="0"/>
          </a:endParaRPr>
        </a:p>
      </dgm:t>
    </dgm:pt>
    <dgm:pt modelId="{A9517723-4E8F-4E5B-8A88-88A3D13E369F}" type="parTrans" cxnId="{BB396353-7398-4A1C-8BBB-FDCFC57421CF}">
      <dgm:prSet/>
      <dgm:spPr/>
      <dgm:t>
        <a:bodyPr/>
        <a:lstStyle/>
        <a:p>
          <a:endParaRPr lang="ru-RU"/>
        </a:p>
      </dgm:t>
    </dgm:pt>
    <dgm:pt modelId="{8E557C5A-6B33-4CA6-A7B1-3C5397F3CAEA}" type="sibTrans" cxnId="{BB396353-7398-4A1C-8BBB-FDCFC57421CF}">
      <dgm:prSet/>
      <dgm:spPr/>
      <dgm:t>
        <a:bodyPr/>
        <a:lstStyle/>
        <a:p>
          <a:endParaRPr lang="ru-RU"/>
        </a:p>
      </dgm:t>
    </dgm:pt>
    <dgm:pt modelId="{A422C9A1-F116-42FC-9AF6-359A79081873}" type="pres">
      <dgm:prSet presAssocID="{EBFF8950-55C7-46C6-8A40-A51BC7B350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D4601-9CE6-48A9-8780-616031DE4955}" type="pres">
      <dgm:prSet presAssocID="{282612CF-CDB0-412D-A3AB-653233AC0A6F}" presName="composite" presStyleCnt="0"/>
      <dgm:spPr/>
    </dgm:pt>
    <dgm:pt modelId="{59A8F4B8-DF6C-4763-A404-DEABECB3477A}" type="pres">
      <dgm:prSet presAssocID="{282612CF-CDB0-412D-A3AB-653233AC0A6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2E235-4720-4A18-B807-CD55DC233A3F}" type="pres">
      <dgm:prSet presAssocID="{282612CF-CDB0-412D-A3AB-653233AC0A6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396353-7398-4A1C-8BBB-FDCFC57421CF}" srcId="{282612CF-CDB0-412D-A3AB-653233AC0A6F}" destId="{CEDBAFD0-F350-41A1-B1DE-F49B8F4208D0}" srcOrd="0" destOrd="0" parTransId="{A9517723-4E8F-4E5B-8A88-88A3D13E369F}" sibTransId="{8E557C5A-6B33-4CA6-A7B1-3C5397F3CAEA}"/>
    <dgm:cxn modelId="{B3570F79-FC14-48DA-A834-9BF3C40D63A2}" type="presOf" srcId="{282612CF-CDB0-412D-A3AB-653233AC0A6F}" destId="{59A8F4B8-DF6C-4763-A404-DEABECB3477A}" srcOrd="0" destOrd="0" presId="urn:microsoft.com/office/officeart/2005/8/layout/hList1"/>
    <dgm:cxn modelId="{AB69BF10-6FD7-4DC2-B789-72D22233EB75}" type="presOf" srcId="{CEDBAFD0-F350-41A1-B1DE-F49B8F4208D0}" destId="{DEB2E235-4720-4A18-B807-CD55DC233A3F}" srcOrd="0" destOrd="0" presId="urn:microsoft.com/office/officeart/2005/8/layout/hList1"/>
    <dgm:cxn modelId="{0D6DA968-D408-4BCF-B7A2-4E3BF60DFEB0}" srcId="{EBFF8950-55C7-46C6-8A40-A51BC7B3502D}" destId="{282612CF-CDB0-412D-A3AB-653233AC0A6F}" srcOrd="0" destOrd="0" parTransId="{2CC43121-BA45-4446-B477-FEC6B969B5C5}" sibTransId="{4902788D-F730-4F62-8768-70B1AA42AAF3}"/>
    <dgm:cxn modelId="{C4BF83C7-B3C8-49E8-B823-B16744FBC093}" type="presOf" srcId="{EBFF8950-55C7-46C6-8A40-A51BC7B3502D}" destId="{A422C9A1-F116-42FC-9AF6-359A79081873}" srcOrd="0" destOrd="0" presId="urn:microsoft.com/office/officeart/2005/8/layout/hList1"/>
    <dgm:cxn modelId="{BD996DA0-99B4-43C2-9C04-9AE9F6A4526D}" type="presParOf" srcId="{A422C9A1-F116-42FC-9AF6-359A79081873}" destId="{C86D4601-9CE6-48A9-8780-616031DE4955}" srcOrd="0" destOrd="0" presId="urn:microsoft.com/office/officeart/2005/8/layout/hList1"/>
    <dgm:cxn modelId="{038978C3-92D1-4FA3-95AB-452E3F61B16A}" type="presParOf" srcId="{C86D4601-9CE6-48A9-8780-616031DE4955}" destId="{59A8F4B8-DF6C-4763-A404-DEABECB3477A}" srcOrd="0" destOrd="0" presId="urn:microsoft.com/office/officeart/2005/8/layout/hList1"/>
    <dgm:cxn modelId="{432103A5-CB17-407C-84BA-75D2DD797529}" type="presParOf" srcId="{C86D4601-9CE6-48A9-8780-616031DE4955}" destId="{DEB2E235-4720-4A18-B807-CD55DC233A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FF8950-55C7-46C6-8A40-A51BC7B3502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2612CF-CDB0-412D-A3AB-653233AC0A6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Verdana" pitchFamily="34" charset="0"/>
            </a:rPr>
            <a:t>В соответствии с Приказом  Министерства здравоохранения Российской Федерации от 19.03.2021 № 231н «Об утверждении Порядка проведения контроля объемов, сроков, качества и условий предоставления медицинской помощи по обязательному медицинскому страхованию застрахованным лицам, а также ее финансового обеспечения»:</a:t>
          </a:r>
          <a:endParaRPr lang="ru-RU" sz="1800" dirty="0">
            <a:solidFill>
              <a:schemeClr val="tx1"/>
            </a:solidFill>
            <a:latin typeface="Verdana" pitchFamily="34" charset="0"/>
          </a:endParaRPr>
        </a:p>
      </dgm:t>
    </dgm:pt>
    <dgm:pt modelId="{2CC43121-BA45-4446-B477-FEC6B969B5C5}" type="parTrans" cxnId="{0D6DA968-D408-4BCF-B7A2-4E3BF60DFEB0}">
      <dgm:prSet/>
      <dgm:spPr/>
      <dgm:t>
        <a:bodyPr/>
        <a:lstStyle/>
        <a:p>
          <a:endParaRPr lang="ru-RU"/>
        </a:p>
      </dgm:t>
    </dgm:pt>
    <dgm:pt modelId="{4902788D-F730-4F62-8768-70B1AA42AAF3}" type="sibTrans" cxnId="{0D6DA968-D408-4BCF-B7A2-4E3BF60DFEB0}">
      <dgm:prSet/>
      <dgm:spPr/>
      <dgm:t>
        <a:bodyPr/>
        <a:lstStyle/>
        <a:p>
          <a:endParaRPr lang="ru-RU"/>
        </a:p>
      </dgm:t>
    </dgm:pt>
    <dgm:pt modelId="{CEDBAFD0-F350-41A1-B1DE-F49B8F4208D0}">
      <dgm:prSet phldrT="[Текст]" custT="1"/>
      <dgm:spPr/>
      <dgm:t>
        <a:bodyPr/>
        <a:lstStyle/>
        <a:p>
          <a:pPr marL="0" indent="0" algn="just"/>
          <a:r>
            <a:rPr lang="ru-RU" sz="200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 </a:t>
          </a:r>
          <a:r>
            <a:rPr lang="ru-RU" sz="2100" b="1" dirty="0" smtClean="0">
              <a:solidFill>
                <a:schemeClr val="bg1">
                  <a:lumMod val="75000"/>
                </a:schemeClr>
              </a:solidFill>
              <a:latin typeface="+mj-lt"/>
            </a:rPr>
            <a:t>СМО   и  ТФОМС  осуществляют  контроль  объемов, сроков, качества и условий   предоставления   медицинской   помощи    застрахованным лицам проведения медико-экономического контроля, медико-экономической экспертизы, экспертизы качества медицинской помощи.</a:t>
          </a:r>
          <a:endParaRPr lang="ru-RU" sz="2100" dirty="0">
            <a:latin typeface="+mj-lt"/>
          </a:endParaRPr>
        </a:p>
      </dgm:t>
    </dgm:pt>
    <dgm:pt modelId="{A9517723-4E8F-4E5B-8A88-88A3D13E369F}" type="parTrans" cxnId="{BB396353-7398-4A1C-8BBB-FDCFC57421CF}">
      <dgm:prSet/>
      <dgm:spPr/>
      <dgm:t>
        <a:bodyPr/>
        <a:lstStyle/>
        <a:p>
          <a:endParaRPr lang="ru-RU"/>
        </a:p>
      </dgm:t>
    </dgm:pt>
    <dgm:pt modelId="{8E557C5A-6B33-4CA6-A7B1-3C5397F3CAEA}" type="sibTrans" cxnId="{BB396353-7398-4A1C-8BBB-FDCFC57421CF}">
      <dgm:prSet/>
      <dgm:spPr/>
      <dgm:t>
        <a:bodyPr/>
        <a:lstStyle/>
        <a:p>
          <a:endParaRPr lang="ru-RU"/>
        </a:p>
      </dgm:t>
    </dgm:pt>
    <dgm:pt modelId="{A3FFBC5F-2142-4FAC-B1C6-9692A142E339}">
      <dgm:prSet custT="1"/>
      <dgm:spPr/>
      <dgm:t>
        <a:bodyPr/>
        <a:lstStyle/>
        <a:p>
          <a:pPr marL="0" indent="0" algn="just"/>
          <a:r>
            <a:rPr lang="ru-RU" sz="2100" b="1" dirty="0" smtClean="0">
              <a:solidFill>
                <a:schemeClr val="bg2"/>
              </a:solidFill>
              <a:latin typeface="+mj-lt"/>
            </a:rPr>
            <a:t> При выявлении нарушений в оказании медицинской помощи к МО применяются финансовые санкции в соответствии с Перечнем нарушений, установленным Тарифным соглашением в сфере ОМС Челябинской области от </a:t>
          </a:r>
          <a:r>
            <a:rPr lang="en-US" sz="2100" b="1" dirty="0" smtClean="0">
              <a:solidFill>
                <a:schemeClr val="bg2"/>
              </a:solidFill>
              <a:latin typeface="+mj-lt"/>
            </a:rPr>
            <a:t>30</a:t>
          </a:r>
          <a:r>
            <a:rPr lang="ru-RU" sz="2100" b="1" dirty="0" smtClean="0">
              <a:solidFill>
                <a:schemeClr val="bg2"/>
              </a:solidFill>
              <a:latin typeface="+mj-lt"/>
            </a:rPr>
            <a:t>.12.2020     </a:t>
          </a:r>
          <a:r>
            <a:rPr lang="ru-RU" sz="2100" b="1" dirty="0" smtClean="0">
              <a:latin typeface="+mj-lt"/>
            </a:rPr>
            <a:t>№ 771 - ОМС </a:t>
          </a:r>
          <a:endParaRPr lang="ru-RU" sz="2100" b="1" dirty="0" smtClean="0">
            <a:solidFill>
              <a:schemeClr val="bg2"/>
            </a:solidFill>
            <a:latin typeface="+mj-lt"/>
          </a:endParaRPr>
        </a:p>
      </dgm:t>
    </dgm:pt>
    <dgm:pt modelId="{BF48ACB1-3536-4884-8621-36F24D3E8F8D}" type="parTrans" cxnId="{C1F4BC3E-2B02-4C9D-9BB9-EDB600EDD7E9}">
      <dgm:prSet/>
      <dgm:spPr/>
      <dgm:t>
        <a:bodyPr/>
        <a:lstStyle/>
        <a:p>
          <a:endParaRPr lang="ru-RU"/>
        </a:p>
      </dgm:t>
    </dgm:pt>
    <dgm:pt modelId="{17215A61-3C68-4F91-9ADF-5B458AFDC499}" type="sibTrans" cxnId="{C1F4BC3E-2B02-4C9D-9BB9-EDB600EDD7E9}">
      <dgm:prSet/>
      <dgm:spPr/>
      <dgm:t>
        <a:bodyPr/>
        <a:lstStyle/>
        <a:p>
          <a:endParaRPr lang="ru-RU"/>
        </a:p>
      </dgm:t>
    </dgm:pt>
    <dgm:pt modelId="{A422C9A1-F116-42FC-9AF6-359A79081873}" type="pres">
      <dgm:prSet presAssocID="{EBFF8950-55C7-46C6-8A40-A51BC7B350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D4601-9CE6-48A9-8780-616031DE4955}" type="pres">
      <dgm:prSet presAssocID="{282612CF-CDB0-412D-A3AB-653233AC0A6F}" presName="composite" presStyleCnt="0"/>
      <dgm:spPr/>
    </dgm:pt>
    <dgm:pt modelId="{59A8F4B8-DF6C-4763-A404-DEABECB3477A}" type="pres">
      <dgm:prSet presAssocID="{282612CF-CDB0-412D-A3AB-653233AC0A6F}" presName="parTx" presStyleLbl="alignNode1" presStyleIdx="0" presStyleCnt="1" custScaleX="105785" custScaleY="217743" custLinFactNeighborX="0" custLinFactNeighborY="-580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2E235-4720-4A18-B807-CD55DC233A3F}" type="pres">
      <dgm:prSet presAssocID="{282612CF-CDB0-412D-A3AB-653233AC0A6F}" presName="desTx" presStyleLbl="alignAccFollowNode1" presStyleIdx="0" presStyleCnt="1" custScaleX="105676" custScaleY="99903" custLinFactNeighborX="-106" custLinFactNeighborY="10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772962-6E96-4A20-AB9C-452DCC5CC096}" type="presOf" srcId="{CEDBAFD0-F350-41A1-B1DE-F49B8F4208D0}" destId="{DEB2E235-4720-4A18-B807-CD55DC233A3F}" srcOrd="0" destOrd="0" presId="urn:microsoft.com/office/officeart/2005/8/layout/hList1"/>
    <dgm:cxn modelId="{C1F4BC3E-2B02-4C9D-9BB9-EDB600EDD7E9}" srcId="{282612CF-CDB0-412D-A3AB-653233AC0A6F}" destId="{A3FFBC5F-2142-4FAC-B1C6-9692A142E339}" srcOrd="1" destOrd="0" parTransId="{BF48ACB1-3536-4884-8621-36F24D3E8F8D}" sibTransId="{17215A61-3C68-4F91-9ADF-5B458AFDC499}"/>
    <dgm:cxn modelId="{BB396353-7398-4A1C-8BBB-FDCFC57421CF}" srcId="{282612CF-CDB0-412D-A3AB-653233AC0A6F}" destId="{CEDBAFD0-F350-41A1-B1DE-F49B8F4208D0}" srcOrd="0" destOrd="0" parTransId="{A9517723-4E8F-4E5B-8A88-88A3D13E369F}" sibTransId="{8E557C5A-6B33-4CA6-A7B1-3C5397F3CAEA}"/>
    <dgm:cxn modelId="{CB759137-B0B5-4A37-9724-C9C73F0AA30A}" type="presOf" srcId="{EBFF8950-55C7-46C6-8A40-A51BC7B3502D}" destId="{A422C9A1-F116-42FC-9AF6-359A79081873}" srcOrd="0" destOrd="0" presId="urn:microsoft.com/office/officeart/2005/8/layout/hList1"/>
    <dgm:cxn modelId="{A843B873-2283-4430-AFE2-4DE72D91A604}" type="presOf" srcId="{282612CF-CDB0-412D-A3AB-653233AC0A6F}" destId="{59A8F4B8-DF6C-4763-A404-DEABECB3477A}" srcOrd="0" destOrd="0" presId="urn:microsoft.com/office/officeart/2005/8/layout/hList1"/>
    <dgm:cxn modelId="{0D6DA968-D408-4BCF-B7A2-4E3BF60DFEB0}" srcId="{EBFF8950-55C7-46C6-8A40-A51BC7B3502D}" destId="{282612CF-CDB0-412D-A3AB-653233AC0A6F}" srcOrd="0" destOrd="0" parTransId="{2CC43121-BA45-4446-B477-FEC6B969B5C5}" sibTransId="{4902788D-F730-4F62-8768-70B1AA42AAF3}"/>
    <dgm:cxn modelId="{7B493F98-9EF3-4015-ACC5-6501FA0AE0AB}" type="presOf" srcId="{A3FFBC5F-2142-4FAC-B1C6-9692A142E339}" destId="{DEB2E235-4720-4A18-B807-CD55DC233A3F}" srcOrd="0" destOrd="1" presId="urn:microsoft.com/office/officeart/2005/8/layout/hList1"/>
    <dgm:cxn modelId="{8F7E6CFF-8260-4E1C-BAA6-BC3D692DCDA7}" type="presParOf" srcId="{A422C9A1-F116-42FC-9AF6-359A79081873}" destId="{C86D4601-9CE6-48A9-8780-616031DE4955}" srcOrd="0" destOrd="0" presId="urn:microsoft.com/office/officeart/2005/8/layout/hList1"/>
    <dgm:cxn modelId="{274729F1-3D18-438B-A249-E65418B444E5}" type="presParOf" srcId="{C86D4601-9CE6-48A9-8780-616031DE4955}" destId="{59A8F4B8-DF6C-4763-A404-DEABECB3477A}" srcOrd="0" destOrd="0" presId="urn:microsoft.com/office/officeart/2005/8/layout/hList1"/>
    <dgm:cxn modelId="{C5B78396-E468-49DD-9703-7E9AFB349DAE}" type="presParOf" srcId="{C86D4601-9CE6-48A9-8780-616031DE4955}" destId="{DEB2E235-4720-4A18-B807-CD55DC233A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F4B6E4-D118-4B4F-A661-3BC2E49A1E90}">
      <dsp:nvSpPr>
        <dsp:cNvPr id="0" name=""/>
        <dsp:cNvSpPr/>
      </dsp:nvSpPr>
      <dsp:spPr>
        <a:xfrm>
          <a:off x="0" y="408907"/>
          <a:ext cx="7560840" cy="187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Verdana" pitchFamily="34" charset="0"/>
            </a:rPr>
            <a:t>В соответствии с</a:t>
          </a:r>
          <a:r>
            <a:rPr lang="en-US" sz="2400" b="1" kern="1200" dirty="0" smtClean="0">
              <a:latin typeface="Verdana" pitchFamily="34" charset="0"/>
            </a:rPr>
            <a:t> </a:t>
          </a:r>
          <a:r>
            <a:rPr lang="ru-RU" sz="2400" b="1" kern="1200" dirty="0" smtClean="0">
              <a:latin typeface="Verdana" pitchFamily="34" charset="0"/>
            </a:rPr>
            <a:t>частью 2 статьи 15 Федерального закона от 29.11.2010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Verdana" pitchFamily="34" charset="0"/>
            </a:rPr>
            <a:t> № 326-ФЗ «Об обязательном медицинском страховании в РФ»:</a:t>
          </a:r>
          <a:endParaRPr lang="ru-RU" sz="2400" kern="1200" dirty="0">
            <a:latin typeface="Verdana" pitchFamily="34" charset="0"/>
          </a:endParaRPr>
        </a:p>
      </dsp:txBody>
      <dsp:txXfrm>
        <a:off x="0" y="408907"/>
        <a:ext cx="7560840" cy="1872000"/>
      </dsp:txXfrm>
    </dsp:sp>
    <dsp:sp modelId="{7994EBA8-8D43-4B27-BF66-B7024F93A220}">
      <dsp:nvSpPr>
        <dsp:cNvPr id="0" name=""/>
        <dsp:cNvSpPr/>
      </dsp:nvSpPr>
      <dsp:spPr>
        <a:xfrm>
          <a:off x="0" y="2280908"/>
          <a:ext cx="7560840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Calibri" pitchFamily="34" charset="0"/>
            </a:rPr>
            <a:t>Медицинские</a:t>
          </a:r>
          <a:r>
            <a:rPr lang="en-US" sz="2400" b="1" kern="1200" dirty="0" smtClean="0">
              <a:latin typeface="Calibri" pitchFamily="34" charset="0"/>
            </a:rPr>
            <a:t> </a:t>
          </a:r>
          <a:r>
            <a:rPr lang="ru-RU" sz="2400" b="1" kern="1200" dirty="0" smtClean="0">
              <a:latin typeface="Calibri" pitchFamily="34" charset="0"/>
            </a:rPr>
            <a:t>организации, направившие  в территориальный фонд до 01.09.2020 года уведомление об осуществлении деятельности в сфере обязательного медицинского страхования, включены в реестр медицинских организаций  на 2021 год.</a:t>
          </a:r>
          <a:endParaRPr lang="ru-RU" sz="2400" kern="1200" dirty="0">
            <a:latin typeface="Calibri" pitchFamily="34" charset="0"/>
          </a:endParaRPr>
        </a:p>
      </dsp:txBody>
      <dsp:txXfrm>
        <a:off x="0" y="2280908"/>
        <a:ext cx="7560840" cy="28548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3AFB1D-C2E2-4FF1-90FB-D78FC2EA5292}">
      <dsp:nvSpPr>
        <dsp:cNvPr id="0" name=""/>
        <dsp:cNvSpPr/>
      </dsp:nvSpPr>
      <dsp:spPr>
        <a:xfrm>
          <a:off x="0" y="0"/>
          <a:ext cx="8784976" cy="341558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Calibri" pitchFamily="34" charset="0"/>
            </a:rPr>
            <a:t>1) бесплатно оказывать застрахованным лицам медицинскую помощь в рамках программ ОМС;</a:t>
          </a:r>
          <a:endParaRPr lang="ru-RU" sz="1400" kern="1200" dirty="0" smtClean="0">
            <a:latin typeface="Calibri" pitchFamily="34" charset="0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/>
        </a:p>
      </dsp:txBody>
      <dsp:txXfrm>
        <a:off x="0" y="0"/>
        <a:ext cx="8784976" cy="341558"/>
      </dsp:txXfrm>
    </dsp:sp>
    <dsp:sp modelId="{ACC1BA72-8AE2-42C4-8574-13A7B2BDF7F6}">
      <dsp:nvSpPr>
        <dsp:cNvPr id="0" name=""/>
        <dsp:cNvSpPr/>
      </dsp:nvSpPr>
      <dsp:spPr>
        <a:xfrm>
          <a:off x="0" y="347693"/>
          <a:ext cx="8784976" cy="541967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Calibri" pitchFamily="34" charset="0"/>
            </a:rPr>
            <a:t>2) вести в соответствии с настоящим Федеральным законом персонифицированный учет сведений о медицинской помощи, оказанной застрахованным лицам;</a:t>
          </a:r>
          <a:endParaRPr lang="ru-RU" sz="1400" kern="1200" dirty="0" smtClean="0">
            <a:latin typeface="Calibri" pitchFamily="34" charset="0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/>
        </a:p>
      </dsp:txBody>
      <dsp:txXfrm>
        <a:off x="0" y="347693"/>
        <a:ext cx="8784976" cy="541967"/>
      </dsp:txXfrm>
    </dsp:sp>
    <dsp:sp modelId="{4EB34467-5D91-4D9F-A30E-D9CB145624D8}">
      <dsp:nvSpPr>
        <dsp:cNvPr id="0" name=""/>
        <dsp:cNvSpPr/>
      </dsp:nvSpPr>
      <dsp:spPr>
        <a:xfrm>
          <a:off x="0" y="894647"/>
          <a:ext cx="8784976" cy="61167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3) предоставлять страховым медицинским организациям, Федеральному фонду и территориальному фонду сведения о застрахованном лице и об оказанной ему медицинской помощи, необходимые для проведения контроля объемов, сроков, качества и условий предоставления медицинской помощи; </a:t>
          </a:r>
          <a:endParaRPr lang="ru-RU" sz="1400" kern="1200" dirty="0">
            <a:latin typeface="Calibri" pitchFamily="34" charset="0"/>
          </a:endParaRPr>
        </a:p>
      </dsp:txBody>
      <dsp:txXfrm>
        <a:off x="0" y="894647"/>
        <a:ext cx="8784976" cy="611673"/>
      </dsp:txXfrm>
    </dsp:sp>
    <dsp:sp modelId="{AC447E75-52C4-46EC-B462-D0DA1D058F5D}">
      <dsp:nvSpPr>
        <dsp:cNvPr id="0" name=""/>
        <dsp:cNvSpPr/>
      </dsp:nvSpPr>
      <dsp:spPr>
        <a:xfrm>
          <a:off x="0" y="1511277"/>
          <a:ext cx="8784976" cy="529758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4) предоставлять отчетность о деятельности в сфере обязательного медицинского страхования в порядке и по формам, которые установлены Федеральным фондом;</a:t>
          </a:r>
          <a:endParaRPr lang="ru-RU" sz="1400" kern="1200" dirty="0">
            <a:latin typeface="Calibri" pitchFamily="34" charset="0"/>
          </a:endParaRPr>
        </a:p>
      </dsp:txBody>
      <dsp:txXfrm>
        <a:off x="0" y="1511277"/>
        <a:ext cx="8784976" cy="529758"/>
      </dsp:txXfrm>
    </dsp:sp>
    <dsp:sp modelId="{E74F1FED-7026-4971-BEFE-FA3DD742EB78}">
      <dsp:nvSpPr>
        <dsp:cNvPr id="0" name=""/>
        <dsp:cNvSpPr/>
      </dsp:nvSpPr>
      <dsp:spPr>
        <a:xfrm>
          <a:off x="0" y="2043423"/>
          <a:ext cx="8784976" cy="409020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Calibri" pitchFamily="34" charset="0"/>
            </a:rPr>
            <a:t>5) использовать средства обязательного медицинского страхования, полученные за оказанную медицинскую помощь, в соответствии с программами обязательного медицинского страхования;</a:t>
          </a: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0" y="2043423"/>
        <a:ext cx="8784976" cy="409020"/>
      </dsp:txXfrm>
    </dsp:sp>
    <dsp:sp modelId="{B960DB06-417B-4D2D-A652-2621EFE9E303}">
      <dsp:nvSpPr>
        <dsp:cNvPr id="0" name=""/>
        <dsp:cNvSpPr/>
      </dsp:nvSpPr>
      <dsp:spPr>
        <a:xfrm>
          <a:off x="0" y="2452457"/>
          <a:ext cx="8784976" cy="511047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Calibri" pitchFamily="34" charset="0"/>
            </a:rPr>
            <a:t>6) размещать на своем официальном сайте в сети "Интернет" информацию о режиме работы, видах оказываемой медицинской помощи;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kern="1200" dirty="0" smtClean="0"/>
        </a:p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2452457"/>
        <a:ext cx="8784976" cy="511047"/>
      </dsp:txXfrm>
    </dsp:sp>
    <dsp:sp modelId="{F5AA7EDE-42FF-4B70-824B-A90641B58366}">
      <dsp:nvSpPr>
        <dsp:cNvPr id="0" name=""/>
        <dsp:cNvSpPr/>
      </dsp:nvSpPr>
      <dsp:spPr>
        <a:xfrm>
          <a:off x="0" y="2958091"/>
          <a:ext cx="8784976" cy="866918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Calibri" pitchFamily="34" charset="0"/>
            </a:rPr>
            <a:t>7) предоставлять застрахованным лицам, страховым медицинским организациям и территориальному фонду сведения о режиме работы, видах оказываемой медицинской помощи, а также показателях доступности и качества медицинской помощи, перечень которых устанавливается в территориальной программе ОМС</a:t>
          </a:r>
          <a:r>
            <a:rPr lang="en-US" sz="1400" b="1" kern="1200" dirty="0" smtClean="0">
              <a:latin typeface="Calibri" pitchFamily="34" charset="0"/>
            </a:rPr>
            <a:t>.</a:t>
          </a:r>
          <a:r>
            <a:rPr lang="ru-RU" sz="1400" kern="1200" dirty="0" smtClean="0">
              <a:latin typeface="Calibri" pitchFamily="34" charset="0"/>
            </a:rPr>
            <a:t> </a:t>
          </a:r>
        </a:p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2958091"/>
        <a:ext cx="8784976" cy="866918"/>
      </dsp:txXfrm>
    </dsp:sp>
    <dsp:sp modelId="{2A84F88B-F6A6-4AF9-A8B8-41E2C741425E}">
      <dsp:nvSpPr>
        <dsp:cNvPr id="0" name=""/>
        <dsp:cNvSpPr/>
      </dsp:nvSpPr>
      <dsp:spPr>
        <a:xfrm>
          <a:off x="0" y="3827024"/>
          <a:ext cx="8784976" cy="865291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7.1) использовать средства нормированного страхового запаса территориального фонда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в  порядке, определяемом Правительством Российской Федерации;</a:t>
          </a:r>
          <a:endParaRPr lang="ru-RU" sz="1400" kern="1200" dirty="0">
            <a:latin typeface="Calibri" pitchFamily="34" charset="0"/>
          </a:endParaRPr>
        </a:p>
      </dsp:txBody>
      <dsp:txXfrm>
        <a:off x="0" y="3827024"/>
        <a:ext cx="8784976" cy="865291"/>
      </dsp:txXfrm>
    </dsp:sp>
    <dsp:sp modelId="{27CB0713-9DAE-4512-B766-EB6751E10EE0}">
      <dsp:nvSpPr>
        <dsp:cNvPr id="0" name=""/>
        <dsp:cNvSpPr/>
      </dsp:nvSpPr>
      <dsp:spPr>
        <a:xfrm>
          <a:off x="0" y="4694330"/>
          <a:ext cx="8784976" cy="61167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7.2) использовать средства нормированного страхового запаса территориального фонда для софинансирования расходов медицинских организаций на оплату труда врачей и среднего медицинского персонала в порядке, предусмотренном частью 6.6 статьи 26 настоящего Федерального закона;</a:t>
          </a:r>
        </a:p>
      </dsp:txBody>
      <dsp:txXfrm>
        <a:off x="0" y="4694330"/>
        <a:ext cx="8784976" cy="611673"/>
      </dsp:txXfrm>
    </dsp:sp>
    <dsp:sp modelId="{86193278-EE58-4667-8EA4-13F3C00E9028}">
      <dsp:nvSpPr>
        <dsp:cNvPr id="0" name=""/>
        <dsp:cNvSpPr/>
      </dsp:nvSpPr>
      <dsp:spPr>
        <a:xfrm>
          <a:off x="0" y="5308018"/>
          <a:ext cx="8784976" cy="235616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8) выполнять иные обязанности в соответствии с настоящим Федеральным законом.</a:t>
          </a:r>
        </a:p>
      </dsp:txBody>
      <dsp:txXfrm>
        <a:off x="0" y="5308018"/>
        <a:ext cx="8784976" cy="2356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A8F4B8-DF6C-4763-A404-DEABECB3477A}">
      <dsp:nvSpPr>
        <dsp:cNvPr id="0" name=""/>
        <dsp:cNvSpPr/>
      </dsp:nvSpPr>
      <dsp:spPr>
        <a:xfrm>
          <a:off x="0" y="7263"/>
          <a:ext cx="7992888" cy="27056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1. ФЗ-326 «Об обязательном медицинском страховании в РФ»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/>
          </a:r>
          <a:br>
            <a:rPr lang="ru-RU" sz="2400" b="1" kern="1200" dirty="0" smtClean="0">
              <a:latin typeface="Calibri" pitchFamily="34" charset="0"/>
            </a:rPr>
          </a:br>
          <a:r>
            <a:rPr lang="ru-RU" sz="2400" b="1" kern="1200" dirty="0" smtClean="0">
              <a:latin typeface="Calibri" pitchFamily="34" charset="0"/>
            </a:rPr>
            <a:t>2. Приказ МЗ РФ от 30.12.2020 N 1417н «Об утверждении формы типового договора на оказание и оплату медицинской помощи по обязательному медицинскому </a:t>
          </a:r>
          <a:r>
            <a:rPr lang="ru-RU" sz="2400" b="1" kern="1200" smtClean="0">
              <a:latin typeface="Calibri" pitchFamily="34" charset="0"/>
            </a:rPr>
            <a:t>страхованию»:</a:t>
          </a:r>
          <a:endParaRPr lang="ru-RU" sz="2400" kern="1200" dirty="0">
            <a:latin typeface="Calibri" pitchFamily="34" charset="0"/>
          </a:endParaRPr>
        </a:p>
      </dsp:txBody>
      <dsp:txXfrm>
        <a:off x="0" y="7263"/>
        <a:ext cx="7992888" cy="2705677"/>
      </dsp:txXfrm>
    </dsp:sp>
    <dsp:sp modelId="{DEB2E235-4720-4A18-B807-CD55DC233A3F}">
      <dsp:nvSpPr>
        <dsp:cNvPr id="0" name=""/>
        <dsp:cNvSpPr/>
      </dsp:nvSpPr>
      <dsp:spPr>
        <a:xfrm>
          <a:off x="0" y="2712940"/>
          <a:ext cx="7992888" cy="2536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latin typeface="Calibri" pitchFamily="34" charset="0"/>
            </a:rPr>
            <a:t>Медицинские  организации, осуществляющие деятельность в сфере ОМС,   заключают   договоры  со   всеми  СМО, осуществляющими деятельность в сфере ОМС Челябинской области, и Территориальным фондом обязательного медицинского страхования</a:t>
          </a:r>
          <a:endParaRPr lang="ru-RU" sz="2600" kern="1200" dirty="0"/>
        </a:p>
      </dsp:txBody>
      <dsp:txXfrm>
        <a:off x="0" y="2712940"/>
        <a:ext cx="7992888" cy="25363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EA129A-BFF7-480A-86BE-7B34441CE2B2}">
      <dsp:nvSpPr>
        <dsp:cNvPr id="0" name=""/>
        <dsp:cNvSpPr/>
      </dsp:nvSpPr>
      <dsp:spPr>
        <a:xfrm>
          <a:off x="3257575" y="1849977"/>
          <a:ext cx="2215032" cy="2160339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itchFamily="34" charset="0"/>
            </a:rPr>
            <a:t>МО исключается из Реестра в случаях:</a:t>
          </a:r>
          <a:endParaRPr lang="ru-RU" sz="1600" kern="1200" dirty="0">
            <a:latin typeface="Calibri" pitchFamily="34" charset="0"/>
          </a:endParaRPr>
        </a:p>
      </dsp:txBody>
      <dsp:txXfrm>
        <a:off x="3257575" y="1849977"/>
        <a:ext cx="2215032" cy="2160339"/>
      </dsp:txXfrm>
    </dsp:sp>
    <dsp:sp modelId="{875E2908-C3FA-46BB-9A44-1ABBC44467AE}">
      <dsp:nvSpPr>
        <dsp:cNvPr id="0" name=""/>
        <dsp:cNvSpPr/>
      </dsp:nvSpPr>
      <dsp:spPr>
        <a:xfrm rot="16200000">
          <a:off x="4219375" y="1313156"/>
          <a:ext cx="291433" cy="540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6200000">
        <a:off x="4219375" y="1313156"/>
        <a:ext cx="291433" cy="540263"/>
      </dsp:txXfrm>
    </dsp:sp>
    <dsp:sp modelId="{C81C44D4-DAC0-4D3A-9854-F64FE0880178}">
      <dsp:nvSpPr>
        <dsp:cNvPr id="0" name=""/>
        <dsp:cNvSpPr/>
      </dsp:nvSpPr>
      <dsp:spPr>
        <a:xfrm>
          <a:off x="3357524" y="109758"/>
          <a:ext cx="2015135" cy="1190343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alibri" pitchFamily="34" charset="0"/>
            </a:rPr>
            <a:t>Ликвидации медицинской организации</a:t>
          </a:r>
          <a:endParaRPr lang="ru-RU" sz="1400" kern="1200" dirty="0">
            <a:latin typeface="Calibri" pitchFamily="34" charset="0"/>
          </a:endParaRPr>
        </a:p>
      </dsp:txBody>
      <dsp:txXfrm>
        <a:off x="3357524" y="109758"/>
        <a:ext cx="2015135" cy="1190343"/>
      </dsp:txXfrm>
    </dsp:sp>
    <dsp:sp modelId="{4AE7A48D-F1D5-4EF3-A40F-DC0B449AC060}">
      <dsp:nvSpPr>
        <dsp:cNvPr id="0" name=""/>
        <dsp:cNvSpPr/>
      </dsp:nvSpPr>
      <dsp:spPr>
        <a:xfrm rot="33453">
          <a:off x="5615153" y="2673852"/>
          <a:ext cx="343571" cy="540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33453">
        <a:off x="5615153" y="2673852"/>
        <a:ext cx="343571" cy="540263"/>
      </dsp:txXfrm>
    </dsp:sp>
    <dsp:sp modelId="{56AC3F03-64C5-42E2-BA3F-9C78907DDAE8}">
      <dsp:nvSpPr>
        <dsp:cNvPr id="0" name=""/>
        <dsp:cNvSpPr/>
      </dsp:nvSpPr>
      <dsp:spPr>
        <a:xfrm>
          <a:off x="6120690" y="2088238"/>
          <a:ext cx="2175387" cy="1739156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Calibri" pitchFamily="34" charset="0"/>
            </a:rPr>
            <a:t>Направление в ТФОМС Уведомления об исключении из реестра МО до заключения договоров  на оказание и оплату медицинской  </a:t>
          </a:r>
          <a:r>
            <a:rPr lang="ru-RU" sz="900" b="1" kern="1200" dirty="0" smtClean="0"/>
            <a:t>помощи по ОМС</a:t>
          </a:r>
          <a:endParaRPr lang="ru-RU" sz="900" kern="1200" dirty="0"/>
        </a:p>
      </dsp:txBody>
      <dsp:txXfrm>
        <a:off x="6120690" y="2088238"/>
        <a:ext cx="2175387" cy="1739156"/>
      </dsp:txXfrm>
    </dsp:sp>
    <dsp:sp modelId="{0B456D3A-041F-4C79-95CB-D2A970171771}">
      <dsp:nvSpPr>
        <dsp:cNvPr id="0" name=""/>
        <dsp:cNvSpPr/>
      </dsp:nvSpPr>
      <dsp:spPr>
        <a:xfrm rot="5400000">
          <a:off x="4269295" y="3915511"/>
          <a:ext cx="191594" cy="540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5400000">
        <a:off x="4269295" y="3915511"/>
        <a:ext cx="191594" cy="540263"/>
      </dsp:txXfrm>
    </dsp:sp>
    <dsp:sp modelId="{9B969A66-1BF5-4B6B-AF0A-5690996EFA9F}">
      <dsp:nvSpPr>
        <dsp:cNvPr id="0" name=""/>
        <dsp:cNvSpPr/>
      </dsp:nvSpPr>
      <dsp:spPr>
        <a:xfrm>
          <a:off x="3257575" y="4371815"/>
          <a:ext cx="2215032" cy="1567098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alibri" pitchFamily="34" charset="0"/>
            </a:rPr>
            <a:t>Утраты права на осуществление медицинской деятельности</a:t>
          </a:r>
          <a:endParaRPr lang="ru-RU" sz="1200" kern="1200" dirty="0">
            <a:latin typeface="Calibri" pitchFamily="34" charset="0"/>
          </a:endParaRPr>
        </a:p>
      </dsp:txBody>
      <dsp:txXfrm>
        <a:off x="3257575" y="4371815"/>
        <a:ext cx="2215032" cy="1567098"/>
      </dsp:txXfrm>
    </dsp:sp>
    <dsp:sp modelId="{EB91B399-2533-4311-BC64-B632F69AED12}">
      <dsp:nvSpPr>
        <dsp:cNvPr id="0" name=""/>
        <dsp:cNvSpPr/>
      </dsp:nvSpPr>
      <dsp:spPr>
        <a:xfrm rot="10764576">
          <a:off x="2903748" y="2673785"/>
          <a:ext cx="250090" cy="540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764576">
        <a:off x="2903748" y="2673785"/>
        <a:ext cx="250090" cy="540263"/>
      </dsp:txXfrm>
    </dsp:sp>
    <dsp:sp modelId="{D4A036BE-95DC-465B-849B-AF50C697434A}">
      <dsp:nvSpPr>
        <dsp:cNvPr id="0" name=""/>
        <dsp:cNvSpPr/>
      </dsp:nvSpPr>
      <dsp:spPr>
        <a:xfrm>
          <a:off x="576067" y="2088236"/>
          <a:ext cx="2209821" cy="1739140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Случаев банкротства или иных предусмотренных законодательством Российской Федерации</a:t>
          </a:r>
          <a:endParaRPr lang="ru-RU" sz="1100" kern="1200" dirty="0"/>
        </a:p>
      </dsp:txBody>
      <dsp:txXfrm>
        <a:off x="576067" y="2088236"/>
        <a:ext cx="2209821" cy="17391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A8F4B8-DF6C-4763-A404-DEABECB3477A}">
      <dsp:nvSpPr>
        <dsp:cNvPr id="0" name=""/>
        <dsp:cNvSpPr/>
      </dsp:nvSpPr>
      <dsp:spPr>
        <a:xfrm>
          <a:off x="0" y="-41161"/>
          <a:ext cx="8560583" cy="12727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Verdana" pitchFamily="34" charset="0"/>
            </a:rPr>
            <a:t>Приказ  МЗ РФ от 28.02.201</a:t>
          </a:r>
          <a:r>
            <a:rPr lang="en-US" sz="2400" b="1" kern="1200" dirty="0" smtClean="0">
              <a:solidFill>
                <a:schemeClr val="tx1"/>
              </a:solidFill>
              <a:latin typeface="Verdana" pitchFamily="34" charset="0"/>
            </a:rPr>
            <a:t>9</a:t>
          </a:r>
          <a:r>
            <a:rPr lang="ru-RU" sz="2400" b="1" kern="1200" dirty="0" smtClean="0">
              <a:solidFill>
                <a:schemeClr val="tx1"/>
              </a:solidFill>
              <a:latin typeface="Verdana" pitchFamily="34" charset="0"/>
            </a:rPr>
            <a:t> г. № 1</a:t>
          </a:r>
          <a:r>
            <a:rPr lang="en-US" sz="2400" b="1" kern="1200" dirty="0" smtClean="0">
              <a:solidFill>
                <a:schemeClr val="tx1"/>
              </a:solidFill>
              <a:latin typeface="Verdana" pitchFamily="34" charset="0"/>
            </a:rPr>
            <a:t>0</a:t>
          </a:r>
          <a:r>
            <a:rPr lang="ru-RU" sz="2400" b="1" kern="1200" dirty="0" smtClean="0">
              <a:solidFill>
                <a:schemeClr val="tx1"/>
              </a:solidFill>
              <a:latin typeface="Verdana" pitchFamily="34" charset="0"/>
            </a:rPr>
            <a:t>8н </a:t>
          </a:r>
          <a:br>
            <a:rPr lang="ru-RU" sz="2400" b="1" kern="1200" dirty="0" smtClean="0">
              <a:solidFill>
                <a:schemeClr val="tx1"/>
              </a:solidFill>
              <a:latin typeface="Verdana" pitchFamily="34" charset="0"/>
            </a:rPr>
          </a:br>
          <a:r>
            <a:rPr lang="ru-RU" sz="2400" b="1" kern="1200" dirty="0" smtClean="0">
              <a:solidFill>
                <a:schemeClr val="tx1"/>
              </a:solidFill>
              <a:latin typeface="Verdana" pitchFamily="34" charset="0"/>
            </a:rPr>
            <a:t>«Об утверждении правил обязательного медицинского страхования» (Правила ОМС):</a:t>
          </a:r>
          <a:endParaRPr lang="ru-RU" sz="2400" kern="1200" dirty="0">
            <a:solidFill>
              <a:schemeClr val="tx1"/>
            </a:solidFill>
            <a:latin typeface="Verdana" pitchFamily="34" charset="0"/>
          </a:endParaRPr>
        </a:p>
      </dsp:txBody>
      <dsp:txXfrm>
        <a:off x="0" y="-41161"/>
        <a:ext cx="8560583" cy="1272730"/>
      </dsp:txXfrm>
    </dsp:sp>
    <dsp:sp modelId="{DEB2E235-4720-4A18-B807-CD55DC233A3F}">
      <dsp:nvSpPr>
        <dsp:cNvPr id="0" name=""/>
        <dsp:cNvSpPr/>
      </dsp:nvSpPr>
      <dsp:spPr>
        <a:xfrm>
          <a:off x="4184" y="1231569"/>
          <a:ext cx="8560583" cy="4282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Распределение объемов предоставления медицинской помощи между СМО и МО осуществляется Комиссией по разработке территориальной программы  ОМС, состав которой утвержден постановлением Правительства   Челябинской    области   от 15.02.2012 г. № 40-П «О комиссии по разработке Территориальной программы ОМС»</a:t>
          </a: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rPr>
            <a:t>В соответствии с частью 6 статьи 39 Федерального закона оплата медицинской помощи, оказанной застрахованному лицу, осуществляется на основании представленных медицинской организацией счетов и реестров счетов на оплату медицинской помощи в пределах объемов предоставления медицинской помощи, установленных решением Комиссии, по тарифам на оплату медицинской помощи и в соответствии с порядком, установленным настоящими Правилами.</a:t>
          </a:r>
        </a:p>
      </dsp:txBody>
      <dsp:txXfrm>
        <a:off x="4184" y="1231569"/>
        <a:ext cx="8560583" cy="428219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089F1-8A54-48A9-9F66-AF7306C4F6ED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F0CBA-9227-42B5-AFC6-2756ACFAB4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897356D-68DE-4AF0-88DF-D5C5CD1A6047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B0784F2-F6D9-4571-9F57-4DCF4A1B2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04CD74-D5F7-4C0A-BBD9-70CA673E2FB5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93DF56-A30F-40B2-AA75-490053649F29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DE423F-77D9-4CB1-BAE8-C02F1E628682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7E20C5-C268-48A9-A4E8-05BE165BCF61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B3F469-BA0A-4760-896F-A7D11FF91D43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6C3EF8-C620-4D50-910F-153860AD116E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398" y="2130426"/>
            <a:ext cx="7773206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408" y="3886200"/>
            <a:ext cx="640079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0C09-9E27-405B-992C-4D63AB361C9F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6A3A3-3044-4737-B77E-6A6AA2CC2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ECE63-6527-415F-8EB6-583990FF4276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B458F-E47A-4286-84AA-1D7FB2AB6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1416" y="274639"/>
            <a:ext cx="205619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8007" y="274639"/>
            <a:ext cx="601859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4D52-881C-4817-88B6-87A1C5D622D6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419CD-7EB6-46A4-9A14-0CCCED7A9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8007" y="274639"/>
            <a:ext cx="8229601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181C6-7967-4128-943D-CB3A8CD1B912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3A79E-51B6-4F18-A860-C79E2BB6A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3341-1AFE-4E9D-9716-864D402F3E18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A8927-B52F-47AB-AF70-CF094F256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159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159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53DBA-C44F-45F4-9597-E5D584F08782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05636-6DF7-414B-92A1-856F4ADBA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07" y="1600201"/>
            <a:ext cx="403658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9410" y="1600201"/>
            <a:ext cx="403819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B2736-5BB9-412F-8FB7-12C4CD262A07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1320-BCF1-4B7F-8208-307A56A0C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8006" y="1535113"/>
            <a:ext cx="40398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8006" y="2174875"/>
            <a:ext cx="40398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572" y="1535113"/>
            <a:ext cx="40430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572" y="2174875"/>
            <a:ext cx="40430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13C3-BC6C-4202-B099-A5B741807AA1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A37E8-31AC-4766-96B8-2DFBE8822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A87F7-9708-4022-B437-41E6CF7A794E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FCF16-AB79-46D3-B336-4A6EFBDE9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5DFCA-DE60-40DA-91A5-C4E1F55FEEF4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4F4BF-1EF3-427D-938C-D48778280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006" y="273050"/>
            <a:ext cx="300768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353" y="273051"/>
            <a:ext cx="51122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8006" y="1435101"/>
            <a:ext cx="300768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9EAF1-0AE0-494A-8275-EBA8CF5B84DE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38D5-52AF-4807-AA0F-4B5534229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70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70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70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C195-9477-43FA-9B95-197C093C1EC2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57B45-C2CD-496D-B3F8-BC62ADE2D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8788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5044917-A9DF-4F5B-AAC2-8E6945DABF23}" type="datetimeFigureOut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ECD948-5A5F-4F71-8BFA-A560EC39A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http://necultraplus.com/images/medical_tourism/seguro_privado/seguro_privado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8096250" cy="3848101"/>
          </a:xfrm>
          <a:prstGeom prst="rect">
            <a:avLst/>
          </a:prstGeom>
          <a:noFill/>
        </p:spPr>
      </p:pic>
      <p:sp>
        <p:nvSpPr>
          <p:cNvPr id="3" name="Freeform 3"/>
          <p:cNvSpPr/>
          <p:nvPr/>
        </p:nvSpPr>
        <p:spPr>
          <a:xfrm>
            <a:off x="2663825" y="4653136"/>
            <a:ext cx="6480175" cy="1899245"/>
          </a:xfrm>
          <a:custGeom>
            <a:avLst/>
            <a:gdLst>
              <a:gd name="connsiteX0" fmla="*/ 0 w 6480175"/>
              <a:gd name="connsiteY0" fmla="*/ 2519298 h 2519298"/>
              <a:gd name="connsiteX1" fmla="*/ 6480175 w 6480175"/>
              <a:gd name="connsiteY1" fmla="*/ 2519298 h 2519298"/>
              <a:gd name="connsiteX2" fmla="*/ 6480175 w 6480175"/>
              <a:gd name="connsiteY2" fmla="*/ 0 h 2519298"/>
              <a:gd name="connsiteX3" fmla="*/ 0 w 6480175"/>
              <a:gd name="connsiteY3" fmla="*/ 0 h 2519298"/>
              <a:gd name="connsiteX4" fmla="*/ 0 w 6480175"/>
              <a:gd name="connsiteY4" fmla="*/ 2519298 h 25192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480175" h="2519298">
                <a:moveTo>
                  <a:pt x="0" y="2519298"/>
                </a:moveTo>
                <a:lnTo>
                  <a:pt x="6480175" y="2519298"/>
                </a:lnTo>
                <a:lnTo>
                  <a:pt x="6480175" y="0"/>
                </a:lnTo>
                <a:lnTo>
                  <a:pt x="0" y="0"/>
                </a:lnTo>
                <a:lnTo>
                  <a:pt x="0" y="2519298"/>
                </a:lnTo>
              </a:path>
            </a:pathLst>
          </a:custGeom>
          <a:solidFill>
            <a:srgbClr val="6D6FC7"/>
          </a:solidFill>
          <a:ln w="127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" name="TextBox 1"/>
          <p:cNvSpPr txBox="1"/>
          <p:nvPr/>
        </p:nvSpPr>
        <p:spPr>
          <a:xfrm>
            <a:off x="3059832" y="4797152"/>
            <a:ext cx="5884664" cy="2262158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defRPr/>
            </a:pPr>
            <a:r>
              <a:rPr lang="ru-RU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anose="02020603050405020304" pitchFamily="18" charset="0"/>
              </a:rPr>
              <a:t>Информация 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anose="02020603050405020304" pitchFamily="18" charset="0"/>
              </a:rPr>
              <a:t>для медицинских организаций,  впервые включенных в Реестр МО Челябинской области на </a:t>
            </a:r>
            <a:r>
              <a:rPr lang="ru-RU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anose="02020603050405020304" pitchFamily="18" charset="0"/>
              </a:rPr>
              <a:t>20</a:t>
            </a:r>
            <a:r>
              <a:rPr lang="en-US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anose="02020603050405020304" pitchFamily="18" charset="0"/>
              </a:rPr>
              <a:t>2</a:t>
            </a:r>
            <a:r>
              <a:rPr lang="ru-RU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anose="02020603050405020304" pitchFamily="18" charset="0"/>
              </a:rPr>
              <a:t>1 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anose="02020603050405020304" pitchFamily="18" charset="0"/>
              </a:rPr>
              <a:t>год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7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2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32" name="Рисунок 31" descr="Логотип_ТФОМС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sp>
        <p:nvSpPr>
          <p:cNvPr id="16" name="Прямоугольник 15"/>
          <p:cNvSpPr/>
          <p:nvPr/>
        </p:nvSpPr>
        <p:spPr>
          <a:xfrm>
            <a:off x="803275" y="141288"/>
            <a:ext cx="83169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n w="50800"/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Территориальный фонд обязательного медицинского страхования</a:t>
            </a:r>
            <a:r>
              <a:rPr lang="en-US" sz="1200" b="1" dirty="0">
                <a:ln w="50800"/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ru-RU" sz="1200" b="1" dirty="0">
                <a:ln w="50800"/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Челябинской области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 bwMode="auto">
          <a:xfrm>
            <a:off x="467544" y="764704"/>
            <a:ext cx="8352928" cy="57606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755576" y="764704"/>
            <a:ext cx="7724775" cy="5635625"/>
          </a:xfrm>
          <a:ln>
            <a:noFill/>
          </a:ln>
        </p:spPr>
        <p:txBody>
          <a:bodyPr/>
          <a:lstStyle/>
          <a:p>
            <a:pPr algn="just">
              <a:buFontTx/>
              <a:buNone/>
              <a:defRPr/>
            </a:pPr>
            <a:r>
              <a:rPr lang="ru-RU" sz="1650" b="1" dirty="0" smtClean="0">
                <a:solidFill>
                  <a:schemeClr val="bg1">
                    <a:lumMod val="75000"/>
                  </a:schemeClr>
                </a:solidFill>
              </a:rPr>
              <a:t>   </a:t>
            </a:r>
          </a:p>
          <a:p>
            <a:pPr marL="85725" indent="-85725" algn="just">
              <a:buFontTx/>
              <a:buNone/>
              <a:defRPr/>
            </a:pPr>
            <a:r>
              <a:rPr lang="ru-RU" sz="1650" b="1" dirty="0" smtClean="0">
                <a:solidFill>
                  <a:srgbClr val="000000"/>
                </a:solidFill>
              </a:rPr>
              <a:t>	        1) Медицинской организации необходимо организовать межсетевое взаимодействие с сетью </a:t>
            </a:r>
            <a:r>
              <a:rPr lang="en-US" sz="1650" b="1" dirty="0" err="1" smtClean="0">
                <a:solidFill>
                  <a:srgbClr val="000000"/>
                </a:solidFill>
              </a:rPr>
              <a:t>ViPNet</a:t>
            </a:r>
            <a:r>
              <a:rPr lang="ru-RU" sz="1650" b="1" dirty="0" smtClean="0">
                <a:solidFill>
                  <a:srgbClr val="000000"/>
                </a:solidFill>
              </a:rPr>
              <a:t> ТФОМС Челябинской области №</a:t>
            </a:r>
            <a:r>
              <a:rPr lang="en-US" sz="1650" b="1" dirty="0" smtClean="0">
                <a:solidFill>
                  <a:srgbClr val="000000"/>
                </a:solidFill>
              </a:rPr>
              <a:t> </a:t>
            </a:r>
            <a:r>
              <a:rPr lang="ru-RU" sz="1650" b="1" dirty="0" smtClean="0">
                <a:solidFill>
                  <a:srgbClr val="000000"/>
                </a:solidFill>
              </a:rPr>
              <a:t>776</a:t>
            </a:r>
            <a:r>
              <a:rPr lang="en-US" sz="1650" b="1" dirty="0" smtClean="0">
                <a:solidFill>
                  <a:srgbClr val="000000"/>
                </a:solidFill>
              </a:rPr>
              <a:t> </a:t>
            </a:r>
            <a:r>
              <a:rPr lang="ru-RU" sz="1650" b="1" dirty="0" smtClean="0">
                <a:solidFill>
                  <a:srgbClr val="000000"/>
                </a:solidFill>
              </a:rPr>
              <a:t>и со страховыми медицинскими организациями, осуществляющими деятельность в сфере обязательного медицинского страхования на территории Челябинской области в 2021году.</a:t>
            </a:r>
          </a:p>
          <a:p>
            <a:pPr marL="85725" indent="-85725" algn="just">
              <a:buNone/>
            </a:pPr>
            <a:r>
              <a:rPr lang="ru-RU" sz="1650" b="1" dirty="0" smtClean="0">
                <a:solidFill>
                  <a:srgbClr val="000000"/>
                </a:solidFill>
              </a:rPr>
              <a:t>	          В случае отсутствия у медицинской организации собственной сети </a:t>
            </a:r>
            <a:r>
              <a:rPr lang="en-US" sz="1650" b="1" dirty="0" err="1" smtClean="0">
                <a:solidFill>
                  <a:srgbClr val="000000"/>
                </a:solidFill>
              </a:rPr>
              <a:t>ViPNet</a:t>
            </a:r>
            <a:r>
              <a:rPr lang="ru-RU" sz="1650" b="1" dirty="0" smtClean="0">
                <a:solidFill>
                  <a:srgbClr val="000000"/>
                </a:solidFill>
              </a:rPr>
              <a:t> необходимо приобрести программное обеспечение </a:t>
            </a:r>
            <a:r>
              <a:rPr lang="en-US" sz="1650" b="1" dirty="0" err="1" smtClean="0">
                <a:solidFill>
                  <a:srgbClr val="000000"/>
                </a:solidFill>
              </a:rPr>
              <a:t>ViPNet</a:t>
            </a:r>
            <a:r>
              <a:rPr lang="en-US" sz="1650" b="1" dirty="0" smtClean="0">
                <a:solidFill>
                  <a:srgbClr val="000000"/>
                </a:solidFill>
              </a:rPr>
              <a:t> Client</a:t>
            </a:r>
            <a:r>
              <a:rPr lang="ru-RU" sz="1650" b="1" dirty="0" smtClean="0">
                <a:solidFill>
                  <a:srgbClr val="000000"/>
                </a:solidFill>
              </a:rPr>
              <a:t> в сеть </a:t>
            </a:r>
            <a:r>
              <a:rPr lang="en-US" sz="1650" b="1" dirty="0" err="1" smtClean="0">
                <a:solidFill>
                  <a:srgbClr val="000000"/>
                </a:solidFill>
              </a:rPr>
              <a:t>ViPNet</a:t>
            </a:r>
            <a:r>
              <a:rPr lang="ru-RU" sz="1650" b="1" dirty="0" smtClean="0">
                <a:solidFill>
                  <a:srgbClr val="000000"/>
                </a:solidFill>
              </a:rPr>
              <a:t> ТФОМС Челябинской области № 776. Приобрести </a:t>
            </a:r>
            <a:r>
              <a:rPr lang="en-US" sz="1650" b="1" dirty="0" err="1" smtClean="0">
                <a:solidFill>
                  <a:srgbClr val="000000"/>
                </a:solidFill>
              </a:rPr>
              <a:t>ViPNet</a:t>
            </a:r>
            <a:r>
              <a:rPr lang="en-US" sz="1650" b="1" dirty="0" smtClean="0">
                <a:solidFill>
                  <a:srgbClr val="000000"/>
                </a:solidFill>
              </a:rPr>
              <a:t> Client</a:t>
            </a:r>
            <a:r>
              <a:rPr lang="ru-RU" sz="1650" b="1" dirty="0" smtClean="0">
                <a:solidFill>
                  <a:srgbClr val="000000"/>
                </a:solidFill>
              </a:rPr>
              <a:t> можно у его производителя – компании ОАО «</a:t>
            </a:r>
            <a:r>
              <a:rPr lang="ru-RU" sz="1650" b="1" dirty="0" err="1" smtClean="0">
                <a:solidFill>
                  <a:srgbClr val="000000"/>
                </a:solidFill>
              </a:rPr>
              <a:t>Инфотекс</a:t>
            </a:r>
            <a:r>
              <a:rPr lang="ru-RU" sz="1650" b="1" dirty="0" smtClean="0">
                <a:solidFill>
                  <a:srgbClr val="000000"/>
                </a:solidFill>
              </a:rPr>
              <a:t>», либо его партнёра. Список партнёров доступен на сайте производителя.</a:t>
            </a:r>
          </a:p>
          <a:p>
            <a:pPr marL="85725" indent="-85725" algn="just">
              <a:buNone/>
            </a:pPr>
            <a:r>
              <a:rPr lang="ru-RU" sz="1650" b="1" dirty="0" smtClean="0">
                <a:solidFill>
                  <a:srgbClr val="000000"/>
                </a:solidFill>
              </a:rPr>
              <a:t>	          Инструкция по подключению медицинских организаций к защищенной сети </a:t>
            </a:r>
            <a:r>
              <a:rPr lang="en-US" sz="1650" b="1" dirty="0" err="1" smtClean="0">
                <a:solidFill>
                  <a:srgbClr val="000000"/>
                </a:solidFill>
              </a:rPr>
              <a:t>ViPNet</a:t>
            </a:r>
            <a:r>
              <a:rPr lang="ru-RU" sz="1650" b="1" dirty="0" smtClean="0">
                <a:solidFill>
                  <a:srgbClr val="000000"/>
                </a:solidFill>
              </a:rPr>
              <a:t> ТФОМС Челябинской области размещена на сайте http://foms74.</a:t>
            </a:r>
            <a:r>
              <a:rPr lang="en-US" sz="1650" b="1" dirty="0" err="1" smtClean="0">
                <a:solidFill>
                  <a:srgbClr val="000000"/>
                </a:solidFill>
              </a:rPr>
              <a:t>ru</a:t>
            </a:r>
            <a:r>
              <a:rPr lang="ru-RU" sz="1650" b="1" dirty="0" smtClean="0">
                <a:solidFill>
                  <a:srgbClr val="000000"/>
                </a:solidFill>
              </a:rPr>
              <a:t> в разделе «Информационная безопасность». </a:t>
            </a:r>
          </a:p>
          <a:p>
            <a:pPr marL="85725" indent="-85725" algn="just">
              <a:buNone/>
            </a:pPr>
            <a:r>
              <a:rPr lang="ru-RU" sz="1650" b="1" dirty="0" smtClean="0">
                <a:solidFill>
                  <a:srgbClr val="000000"/>
                </a:solidFill>
              </a:rPr>
              <a:t>	       2) Оплата медицинской помощи медицинским организациям производится страховыми медицинскими организациями на основании предъявленных реестров счетов, сформированных по данным персонифицированного учета сведений об оказанной медицинской помощи.</a:t>
            </a:r>
          </a:p>
          <a:p>
            <a:pPr algn="just">
              <a:spcAft>
                <a:spcPts val="0"/>
              </a:spcAft>
              <a:buNone/>
            </a:pPr>
            <a:r>
              <a:rPr lang="ru-RU" sz="1650" b="1" dirty="0" smtClean="0">
                <a:solidFill>
                  <a:srgbClr val="000000"/>
                </a:solidFill>
              </a:rPr>
              <a:t>		</a:t>
            </a:r>
          </a:p>
          <a:p>
            <a:pPr algn="just">
              <a:buNone/>
            </a:pPr>
            <a:endParaRPr lang="ru-RU" sz="1650" b="1" dirty="0" smtClean="0">
              <a:solidFill>
                <a:srgbClr val="000000"/>
              </a:solidFill>
            </a:endParaRPr>
          </a:p>
          <a:p>
            <a:pPr algn="just">
              <a:buNone/>
              <a:defRPr/>
            </a:pPr>
            <a:r>
              <a:rPr lang="ru-RU" sz="1650" b="1" dirty="0" smtClean="0">
                <a:solidFill>
                  <a:srgbClr val="000000"/>
                </a:solidFill>
              </a:rPr>
              <a:t>		</a:t>
            </a:r>
            <a:endParaRPr lang="ru-RU" sz="1650" dirty="0" smtClean="0">
              <a:solidFill>
                <a:srgbClr val="000000"/>
              </a:solidFill>
            </a:endParaRPr>
          </a:p>
          <a:p>
            <a:pPr algn="just">
              <a:buFontTx/>
              <a:buNone/>
              <a:defRPr/>
            </a:pPr>
            <a:endParaRPr lang="ru-RU" sz="1650" dirty="0">
              <a:solidFill>
                <a:srgbClr val="000000"/>
              </a:solidFill>
            </a:endParaRPr>
          </a:p>
        </p:txBody>
      </p:sp>
      <p:grpSp>
        <p:nvGrpSpPr>
          <p:cNvPr id="3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2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7" name="Рисунок 16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8" name="Прямая соединительная линия 17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0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5"/>
          <p:cNvSpPr>
            <a:spLocks noGrp="1"/>
          </p:cNvSpPr>
          <p:nvPr>
            <p:ph type="title"/>
          </p:nvPr>
        </p:nvSpPr>
        <p:spPr>
          <a:xfrm>
            <a:off x="0" y="261591"/>
            <a:ext cx="9144000" cy="719137"/>
          </a:xfrm>
        </p:spPr>
        <p:txBody>
          <a:bodyPr/>
          <a:lstStyle/>
          <a:p>
            <a:r>
              <a:rPr lang="ru-RU" sz="1800" b="1" i="1" dirty="0" smtClean="0">
                <a:solidFill>
                  <a:srgbClr val="002060"/>
                </a:solidFill>
                <a:latin typeface="Verdana" pitchFamily="34" charset="0"/>
              </a:rPr>
              <a:t>Механизм информационного взаимодействия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764704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1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 bwMode="auto">
          <a:xfrm>
            <a:off x="395536" y="5733256"/>
            <a:ext cx="8424936" cy="792088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1" name="Схема 20"/>
          <p:cNvGraphicFramePr/>
          <p:nvPr/>
        </p:nvGraphicFramePr>
        <p:xfrm>
          <a:off x="395536" y="980728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67544" y="5805264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FF0000"/>
                </a:solidFill>
              </a:rPr>
              <a:t>Важно!!! Медицинская организация ведет раздельный учет по операциям со средствами обязательного медицинского страхования. </a:t>
            </a:r>
          </a:p>
          <a:p>
            <a:endParaRPr lang="ru-RU" dirty="0"/>
          </a:p>
        </p:txBody>
      </p:sp>
      <p:grpSp>
        <p:nvGrpSpPr>
          <p:cNvPr id="2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5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6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2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202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1" name="Схема 20"/>
          <p:cNvGraphicFramePr/>
          <p:nvPr/>
        </p:nvGraphicFramePr>
        <p:xfrm>
          <a:off x="251520" y="980728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3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" name="Пятиугольник 24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3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842125" cy="2016125"/>
          </a:xfrm>
        </p:spPr>
        <p:txBody>
          <a:bodyPr/>
          <a:lstStyle/>
          <a:p>
            <a:pPr algn="l"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bg1">
                    <a:lumMod val="75000"/>
                  </a:schemeClr>
                </a:solidFill>
              </a:rPr>
            </a:br>
            <a:endParaRPr lang="ru-RU" sz="3600" b="1" dirty="0" smtClean="0">
              <a:solidFill>
                <a:srgbClr val="FF0000"/>
              </a:solidFill>
            </a:endParaRPr>
          </a:p>
        </p:txBody>
      </p:sp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1" name="Схема 20"/>
          <p:cNvGraphicFramePr/>
          <p:nvPr/>
        </p:nvGraphicFramePr>
        <p:xfrm>
          <a:off x="323528" y="908720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3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" name="Пятиугольник 24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4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i="1" dirty="0" smtClean="0">
                <a:solidFill>
                  <a:srgbClr val="002060"/>
                </a:solidFill>
                <a:latin typeface="Verdana" pitchFamily="34" charset="0"/>
              </a:rPr>
              <a:t>При выявлении нецелевого использования средств ОМС: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Содержимое 2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3" name="Схема 12"/>
          <p:cNvGraphicFramePr/>
          <p:nvPr/>
        </p:nvGraphicFramePr>
        <p:xfrm>
          <a:off x="323528" y="1340768"/>
          <a:ext cx="871296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6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7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8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9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0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21" name="Рисунок 20" descr="Логотип_ТФОМС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22" name="Прямая соединительная линия 21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14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4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5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6" name="Пятиугольник 25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5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932812" cy="792163"/>
          </a:xfrm>
        </p:spPr>
        <p:txBody>
          <a:bodyPr/>
          <a:lstStyle/>
          <a:p>
            <a:r>
              <a:rPr lang="ru-RU" sz="1800" b="1" i="1" dirty="0" smtClean="0">
                <a:solidFill>
                  <a:srgbClr val="002060"/>
                </a:solidFill>
                <a:latin typeface="Verdana" pitchFamily="34" charset="0"/>
              </a:rPr>
              <a:t>Отчеты, предоставляемые медицинскими организациями в ТФОМС Челябинской области</a:t>
            </a:r>
            <a:endParaRPr lang="ru-RU" sz="1800" i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1196975"/>
          <a:ext cx="8433692" cy="520483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8032"/>
                <a:gridCol w="2159918"/>
                <a:gridCol w="2489810"/>
                <a:gridCol w="1695732"/>
                <a:gridCol w="1800200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№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 отчетной формы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Нормативный документ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Периодичность сдачи отчетов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Ответственный за отчетную форму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79709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Ответственное подразделение ТФОМС - Отдел финансирования  ОМС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Начальник отдела: Полтавская  Анастасия  Евгеньевна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телефон: 211-06-48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36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«Сведения о работе медицинских организаций в сфере ОМС»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14-мед (ОМС)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Приказ Росстата от 17.04.2014г. № 258 «Об утверждении статистического инструментария для организации Министерством здравоохранения Российской Федерации федерального статистического наблюдения в сфере ОМС»  и приказ</a:t>
                      </a:r>
                      <a:r>
                        <a:rPr lang="ru-RU" sz="11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ФФОМС 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от 25.04.2014 №40 «О реализации приказа Росстата от 17.04.2014 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№ 258» </a:t>
                      </a:r>
                      <a:endParaRPr lang="ru-RU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раз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в 6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месяцев  срок: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за 6 мес.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– на 35 день после отчетного периода;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за  год -  до 10 марта года, следующего за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</a:rPr>
                        <a:t>Болодурина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Ирина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Анатольевна</a:t>
                      </a:r>
                      <a:endParaRPr lang="ru-RU" sz="1100" b="1" dirty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211-35-18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90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«Отчет о деятельности медицинской организации в сфере обязательного медицинского страхования»  (форма 2)              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Приказ ФФОМС от 16.08.2011 г. </a:t>
                      </a:r>
                    </a:p>
                    <a:p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№ 146 «Об утверждении форм отчетности»</a:t>
                      </a:r>
                      <a:endParaRPr lang="ru-RU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раз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в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месяц до 15 числа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месяца, следующего за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</a:rPr>
                        <a:t>Чекотило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 Татьяна Михайловна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211-57-89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905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Ф-МПП «Сведения о медицинской помощи, оказываемой по территориальной программе обязательного медицинского страхования»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Информационное письмо ФФОМС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от</a:t>
                      </a:r>
                      <a:r>
                        <a:rPr lang="ru-RU" sz="11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27.12.2019 г. 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№ 17869/30-4/и </a:t>
                      </a:r>
                      <a:endParaRPr lang="ru-RU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раз в месяц до 25 числа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есяца, следующего за отчетным, годовой – до 15 марта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rgbClr val="002060"/>
                          </a:solidFill>
                        </a:rPr>
                        <a:t>Носкова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 Наталья 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</a:rPr>
                        <a:t>Ефиногеновна</a:t>
                      </a:r>
                      <a:endParaRPr lang="ru-RU" sz="1100" b="1" dirty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211-57-89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21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6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/>
          </p:nvPr>
        </p:nvGraphicFramePr>
        <p:xfrm>
          <a:off x="179388" y="116632"/>
          <a:ext cx="8712967" cy="39860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04180"/>
                <a:gridCol w="2088232"/>
                <a:gridCol w="2952328"/>
                <a:gridCol w="1872208"/>
                <a:gridCol w="1296019"/>
              </a:tblGrid>
              <a:tr h="72008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Ответственное подразделение ТФОМС - Центральная бухгалтерия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Начальник структурного подразделения ТФОМС  - </a:t>
                      </a:r>
                      <a:r>
                        <a:rPr kumimoji="0" lang="ru-RU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Балаткина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Елена Анатольевна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телефон: 211-57-09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1583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4.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Сведения о поступлении и расходовании средств ОМС медицинскими организациями»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14-ф (ОМС)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Приказ Росстата от 17.04.2014г. № 258 «Об утверждении статистического инструментария для организации Министерством здравоохранения Российской Федерации федерального статистического наблюдения в сфере ОМС»  и приказ</a:t>
                      </a:r>
                      <a:r>
                        <a:rPr lang="ru-RU" sz="11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ФФОМС от 25.04.14 №40 «О реализации приказа Росстата от 17.04.14 № 258» </a:t>
                      </a:r>
                      <a:endParaRPr lang="ru-RU" sz="1100" dirty="0"/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1  раз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в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квартал до 25 числа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месяца следующего за отчетным периодом;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Годовая – до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1 марта года, следующего  за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Сафронова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Галина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Михайловна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211-56-25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894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5</a:t>
                      </a: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«Отчет о деятельности медицинской организации в сфере обязательного медицинского страхования»  (форма 1) 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Приказ ФФОМС от 16.08.2011 г.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№ 146 «Об утверждении форм отчетности»</a:t>
                      </a:r>
                    </a:p>
                    <a:p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 раз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в месяц до 15 числа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месяца, следующего за отчетным периодом</a:t>
                      </a: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Карелина Анна Владимировна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211-56-05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761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«Отчет об остатках средств ОМС»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Информационное письмо ТФОМС</a:t>
                      </a:r>
                      <a:r>
                        <a:rPr lang="ru-RU" sz="11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Челябинской области от 08.07.2013 г.  05-1661 «Об остатках средств ОМС»</a:t>
                      </a: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 раз в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месяц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 до 9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числа месяца, следующего за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Карелина Анна Владимировна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211-56-05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5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Пятиугольник 6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1</a:t>
              </a:r>
              <a:r>
                <a:rPr lang="ru-RU" sz="1400" b="1" dirty="0" smtClean="0">
                  <a:cs typeface="Times New Roman" pitchFamily="18" charset="0"/>
                </a:rPr>
                <a:t>7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/>
          </p:nvPr>
        </p:nvGraphicFramePr>
        <p:xfrm>
          <a:off x="179511" y="260648"/>
          <a:ext cx="8784978" cy="3820668"/>
        </p:xfrm>
        <a:graphic>
          <a:graphicData uri="http://schemas.openxmlformats.org/drawingml/2006/table">
            <a:tbl>
              <a:tblPr/>
              <a:tblGrid>
                <a:gridCol w="626187"/>
                <a:gridCol w="2879843"/>
                <a:gridCol w="1824973"/>
                <a:gridCol w="1653774"/>
                <a:gridCol w="1800201"/>
              </a:tblGrid>
              <a:tr h="72008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Ответственное структурное подразделение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Отдел ценообразования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Начальник отдела: Криворотова Людмила Александровна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Телефон:  211-49-34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3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6868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6868"/>
                          </a:solidFill>
                          <a:effectLst/>
                          <a:latin typeface="+mn-lt"/>
                        </a:rPr>
                        <a:t>7.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6868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«Отчет об исполнении  обязательств по контрактам/ договорам на поставку лекарственных средств  и изделий медицинского назначения, приобретенных за счет средств ОМС»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«Акт передачи информации о проведенных закупках лекарственных средств и изделий медицинского назначения за счет средств ОМС»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Приказ ТФОМС Челябинской области от 18.03.2014 г. № 205 «Об организации ведения мониторинга закупок, поставок и оплаты лекарственных средств и изделий медицинского назначения, приобретенных за счет средств  обязательного медицинского страхования»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Ежемесячно до 15-го числа месяца, следующего за отчетным, предоставляется отчет в электронном виде</a:t>
                      </a:r>
                    </a:p>
                    <a:p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1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Ежеквартально </a:t>
                      </a:r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до 15-го числа месяца, следующего за отчетным кварталом, предоставляется акт и отчет на бумажном носителе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Толстых Елена Игоревна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211-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49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электронный адрес: lekoms@foms74.ru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5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Пятиугольник 6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18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/>
          </p:nvPr>
        </p:nvGraphicFramePr>
        <p:xfrm>
          <a:off x="0" y="6369"/>
          <a:ext cx="9144000" cy="663852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3808"/>
                <a:gridCol w="2524016"/>
                <a:gridCol w="2809789"/>
                <a:gridCol w="1883020"/>
                <a:gridCol w="1463367"/>
              </a:tblGrid>
              <a:tr h="1007890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</a:rPr>
                        <a:t>Ответственное подразделение - Планово-экономический отдел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</a:rPr>
                        <a:t>Начальник отдела - Куценко Екатерина Александровна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</a:rPr>
                        <a:t>Телефон  -  211-56-89</a:t>
                      </a:r>
                      <a:endParaRPr lang="ru-RU" sz="1400" dirty="0" smtClean="0">
                        <a:solidFill>
                          <a:schemeClr val="bg2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4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Информация о задолженности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медицинской организации по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выплате заработной платы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Отчетность запрашивается  ТФОМС Челябинской области во исполнение требований ст. 34 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ФЗ –</a:t>
                      </a:r>
                      <a:r>
                        <a:rPr lang="ru-RU" sz="11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326 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1 раз в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месяц  по состоянию на 16 число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Жаркова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Нина Ивановна</a:t>
                      </a:r>
                      <a:endParaRPr lang="ru-RU" sz="11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211-57-86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1796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Форма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отчетности о заработной плате работников медицинских организаций в сфере ОМС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</a:rPr>
                        <a:t> (форма №65)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Приказ ФФОМС от 26.03.2013 года    № 65 «Об установлении формы           и порядка предоставления отчетности о</a:t>
                      </a:r>
                      <a:r>
                        <a:rPr lang="ru-RU" sz="11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заработной плате работников медицинских организаций в сфере обязательного медицинского страхования»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Ежемесячно до 10 числа месяца, следующего за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</a:rPr>
                        <a:t>Боякова</a:t>
                      </a: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Алла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Евгеньевна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</a:rPr>
                        <a:t>Выползов</a:t>
                      </a:r>
                      <a:endParaRPr lang="ru-RU" sz="11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Евгений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Александрович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211-57-86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146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Отчет о наличии кредиторской задолженности у медицинских организаций, осуществляющих свою деятельность в сфере ОМС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Информационное  письмо ТФОМС Челябинской области от 27.01.2016   №</a:t>
                      </a:r>
                      <a:r>
                        <a:rPr lang="ru-RU" sz="11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04-133 «О механизме сдачи информации в электронном виде о наличии кредиторской задолженности медицинских организаций, осуществляющих деятельность в сфере ОМС»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Ежемесячно до 20 числа месяца,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следующего за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Жаркова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Нина Ивановна</a:t>
                      </a:r>
                      <a:endParaRPr lang="ru-RU" sz="11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211-57-86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140173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11.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Сведения о ресурсном обеспечении и оказании медицинской помощи населению (форма №62)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 Приказ Росстата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от 26.11.2019 г. «Об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 утверждении формы федерального  статистического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</a:rPr>
                        <a:t> наблюдения с указаниями по ее заполнению для  организации</a:t>
                      </a: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МЗ</a:t>
                      </a:r>
                      <a:r>
                        <a:rPr lang="ru-RU" sz="11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РФ 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федерального статистического наблюдения</a:t>
                      </a:r>
                      <a:r>
                        <a:rPr lang="ru-RU" sz="11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в сфере охраны здоровья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1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Годовая до 1  марта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Панафидин Максим Владимирович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</a:rPr>
                        <a:t>211-57-86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5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Пятиугольник 6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19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68263" y="332656"/>
            <a:ext cx="9075737" cy="425758"/>
            <a:chOff x="80963" y="301921"/>
            <a:chExt cx="9075737" cy="426381"/>
          </a:xfrm>
        </p:grpSpPr>
        <p:grpSp>
          <p:nvGrpSpPr>
            <p:cNvPr id="3" name="Группа 23"/>
            <p:cNvGrpSpPr>
              <a:grpSpLocks/>
            </p:cNvGrpSpPr>
            <p:nvPr/>
          </p:nvGrpSpPr>
          <p:grpSpPr bwMode="auto">
            <a:xfrm>
              <a:off x="80963" y="528398"/>
              <a:ext cx="169862" cy="165342"/>
              <a:chOff x="186125" y="891779"/>
              <a:chExt cx="390495" cy="379809"/>
            </a:xfrm>
          </p:grpSpPr>
          <p:sp>
            <p:nvSpPr>
              <p:cNvPr id="25" name="Freeform 3"/>
              <p:cNvSpPr/>
              <p:nvPr/>
            </p:nvSpPr>
            <p:spPr>
              <a:xfrm>
                <a:off x="186125" y="891779"/>
                <a:ext cx="72990" cy="98605"/>
              </a:xfrm>
              <a:custGeom>
                <a:avLst/>
                <a:gdLst>
                  <a:gd name="connsiteX0" fmla="*/ 48983 w 70764"/>
                  <a:gd name="connsiteY0" fmla="*/ 22860 h 99187"/>
                  <a:gd name="connsiteX1" fmla="*/ 38874 w 70764"/>
                  <a:gd name="connsiteY1" fmla="*/ 21336 h 99187"/>
                  <a:gd name="connsiteX2" fmla="*/ 26441 w 70764"/>
                  <a:gd name="connsiteY2" fmla="*/ 30353 h 99187"/>
                  <a:gd name="connsiteX3" fmla="*/ 34213 w 70764"/>
                  <a:gd name="connsiteY3" fmla="*/ 37719 h 99187"/>
                  <a:gd name="connsiteX4" fmla="*/ 45872 w 70764"/>
                  <a:gd name="connsiteY4" fmla="*/ 39370 h 99187"/>
                  <a:gd name="connsiteX5" fmla="*/ 70764 w 70764"/>
                  <a:gd name="connsiteY5" fmla="*/ 68072 h 99187"/>
                  <a:gd name="connsiteX6" fmla="*/ 33439 w 70764"/>
                  <a:gd name="connsiteY6" fmla="*/ 99187 h 99187"/>
                  <a:gd name="connsiteX7" fmla="*/ 12446 w 70764"/>
                  <a:gd name="connsiteY7" fmla="*/ 95123 h 99187"/>
                  <a:gd name="connsiteX8" fmla="*/ 0 w 70764"/>
                  <a:gd name="connsiteY8" fmla="*/ 86106 h 99187"/>
                  <a:gd name="connsiteX9" fmla="*/ 14770 w 70764"/>
                  <a:gd name="connsiteY9" fmla="*/ 70485 h 99187"/>
                  <a:gd name="connsiteX10" fmla="*/ 20993 w 70764"/>
                  <a:gd name="connsiteY10" fmla="*/ 74549 h 99187"/>
                  <a:gd name="connsiteX11" fmla="*/ 34988 w 70764"/>
                  <a:gd name="connsiteY11" fmla="*/ 77851 h 99187"/>
                  <a:gd name="connsiteX12" fmla="*/ 48209 w 70764"/>
                  <a:gd name="connsiteY12" fmla="*/ 68834 h 99187"/>
                  <a:gd name="connsiteX13" fmla="*/ 40436 w 70764"/>
                  <a:gd name="connsiteY13" fmla="*/ 60706 h 99187"/>
                  <a:gd name="connsiteX14" fmla="*/ 29552 w 70764"/>
                  <a:gd name="connsiteY14" fmla="*/ 59055 h 99187"/>
                  <a:gd name="connsiteX15" fmla="*/ 4660 w 70764"/>
                  <a:gd name="connsiteY15" fmla="*/ 31115 h 99187"/>
                  <a:gd name="connsiteX16" fmla="*/ 39662 w 70764"/>
                  <a:gd name="connsiteY16" fmla="*/ 0 h 99187"/>
                  <a:gd name="connsiteX17" fmla="*/ 57543 w 70764"/>
                  <a:gd name="connsiteY17" fmla="*/ 4063 h 99187"/>
                  <a:gd name="connsiteX18" fmla="*/ 69202 w 70764"/>
                  <a:gd name="connsiteY18" fmla="*/ 11430 h 99187"/>
                  <a:gd name="connsiteX19" fmla="*/ 55206 w 70764"/>
                  <a:gd name="connsiteY19" fmla="*/ 27051 h 99187"/>
                  <a:gd name="connsiteX20" fmla="*/ 48983 w 70764"/>
                  <a:gd name="connsiteY20" fmla="*/ 22860 h 99187"/>
                </a:gdLst>
                <a:ahLst/>
                <a:cxnLst>
                  <a:cxn ang="0">
                    <a:pos x="connsiteX0" y="connsiteY0"/>
                  </a:cxn>
                  <a:cxn ang="1">
                    <a:pos x="connsiteX1" y="connsiteY1"/>
                  </a:cxn>
                  <a:cxn ang="2">
                    <a:pos x="connsiteX2" y="connsiteY2"/>
                  </a:cxn>
                  <a:cxn ang="3">
                    <a:pos x="connsiteX3" y="connsiteY3"/>
                  </a:cxn>
                  <a:cxn ang="4">
                    <a:pos x="connsiteX4" y="connsiteY4"/>
                  </a:cxn>
                  <a:cxn ang="5">
                    <a:pos x="connsiteX5" y="connsiteY5"/>
                  </a:cxn>
                  <a:cxn ang="6">
                    <a:pos x="connsiteX6" y="connsiteY6"/>
                  </a:cxn>
                  <a:cxn ang="7">
                    <a:pos x="connsiteX7" y="connsiteY7"/>
                  </a:cxn>
                  <a:cxn ang="8">
                    <a:pos x="connsiteX8" y="connsiteY8"/>
                  </a:cxn>
                  <a:cxn ang="9">
                    <a:pos x="connsiteX9" y="connsiteY9"/>
                  </a:cxn>
                  <a:cxn ang="10">
                    <a:pos x="connsiteX10" y="connsiteY10"/>
                  </a:cxn>
                  <a:cxn ang="11">
                    <a:pos x="connsiteX11" y="connsiteY11"/>
                  </a:cxn>
                  <a:cxn ang="12">
                    <a:pos x="connsiteX12" y="connsiteY12"/>
                  </a:cxn>
                  <a:cxn ang="13">
                    <a:pos x="connsiteX13" y="connsiteY13"/>
                  </a:cxn>
                  <a:cxn ang="14">
                    <a:pos x="connsiteX14" y="connsiteY14"/>
                  </a:cxn>
                  <a:cxn ang="15">
                    <a:pos x="connsiteX15" y="connsiteY15"/>
                  </a:cxn>
                  <a:cxn ang="16">
                    <a:pos x="connsiteX16" y="connsiteY16"/>
                  </a:cxn>
                  <a:cxn ang="17">
                    <a:pos x="connsiteX17" y="connsiteY17"/>
                  </a:cxn>
                  <a:cxn ang="18">
                    <a:pos x="connsiteX18" y="connsiteY18"/>
                  </a:cxn>
                  <a:cxn ang="19">
                    <a:pos x="connsiteX19" y="connsiteY19"/>
                  </a:cxn>
                  <a:cxn ang="20">
                    <a:pos x="connsiteX20" y="connsiteY20"/>
                  </a:cxn>
                </a:cxnLst>
                <a:rect l="l" t="t" r="r" b="b"/>
                <a:pathLst>
                  <a:path w="70764" h="99187">
                    <a:moveTo>
                      <a:pt x="48983" y="22860"/>
                    </a:moveTo>
                    <a:cubicBezTo>
                      <a:pt x="46659" y="21336"/>
                      <a:pt x="43548" y="21336"/>
                      <a:pt x="38874" y="21336"/>
                    </a:cubicBezTo>
                    <a:cubicBezTo>
                      <a:pt x="31102" y="21336"/>
                      <a:pt x="26441" y="24511"/>
                      <a:pt x="26441" y="30353"/>
                    </a:cubicBezTo>
                    <a:cubicBezTo>
                      <a:pt x="26441" y="34417"/>
                      <a:pt x="29552" y="36830"/>
                      <a:pt x="34213" y="37719"/>
                    </a:cubicBezTo>
                    <a:cubicBezTo>
                      <a:pt x="45872" y="39370"/>
                      <a:pt x="45872" y="39370"/>
                      <a:pt x="45872" y="39370"/>
                    </a:cubicBezTo>
                    <a:cubicBezTo>
                      <a:pt x="62979" y="41783"/>
                      <a:pt x="70764" y="50800"/>
                      <a:pt x="70764" y="68072"/>
                    </a:cubicBezTo>
                    <a:cubicBezTo>
                      <a:pt x="70764" y="86868"/>
                      <a:pt x="56756" y="99187"/>
                      <a:pt x="33439" y="99187"/>
                    </a:cubicBezTo>
                    <a:cubicBezTo>
                      <a:pt x="25654" y="99187"/>
                      <a:pt x="18656" y="97536"/>
                      <a:pt x="12446" y="95123"/>
                    </a:cubicBezTo>
                    <a:cubicBezTo>
                      <a:pt x="7772" y="93472"/>
                      <a:pt x="5448" y="91059"/>
                      <a:pt x="0" y="86106"/>
                    </a:cubicBezTo>
                    <a:cubicBezTo>
                      <a:pt x="14770" y="70485"/>
                      <a:pt x="14770" y="70485"/>
                      <a:pt x="14770" y="70485"/>
                    </a:cubicBezTo>
                    <a:cubicBezTo>
                      <a:pt x="17106" y="72898"/>
                      <a:pt x="17881" y="73787"/>
                      <a:pt x="20993" y="74549"/>
                    </a:cubicBezTo>
                    <a:cubicBezTo>
                      <a:pt x="24879" y="77088"/>
                      <a:pt x="29552" y="77851"/>
                      <a:pt x="34988" y="77851"/>
                    </a:cubicBezTo>
                    <a:cubicBezTo>
                      <a:pt x="44322" y="77851"/>
                      <a:pt x="48209" y="74549"/>
                      <a:pt x="48209" y="68834"/>
                    </a:cubicBezTo>
                    <a:cubicBezTo>
                      <a:pt x="48209" y="63881"/>
                      <a:pt x="45872" y="61468"/>
                      <a:pt x="40436" y="60706"/>
                    </a:cubicBezTo>
                    <a:cubicBezTo>
                      <a:pt x="29552" y="59055"/>
                      <a:pt x="29552" y="59055"/>
                      <a:pt x="29552" y="59055"/>
                    </a:cubicBezTo>
                    <a:cubicBezTo>
                      <a:pt x="12446" y="56515"/>
                      <a:pt x="4660" y="47498"/>
                      <a:pt x="4660" y="31115"/>
                    </a:cubicBezTo>
                    <a:cubicBezTo>
                      <a:pt x="4660" y="12319"/>
                      <a:pt x="17881" y="0"/>
                      <a:pt x="39662" y="0"/>
                    </a:cubicBezTo>
                    <a:cubicBezTo>
                      <a:pt x="45872" y="0"/>
                      <a:pt x="52870" y="1651"/>
                      <a:pt x="57543" y="4063"/>
                    </a:cubicBezTo>
                    <a:cubicBezTo>
                      <a:pt x="62204" y="5715"/>
                      <a:pt x="64541" y="7366"/>
                      <a:pt x="69202" y="11430"/>
                    </a:cubicBezTo>
                    <a:cubicBezTo>
                      <a:pt x="55206" y="27051"/>
                      <a:pt x="55206" y="27051"/>
                      <a:pt x="55206" y="27051"/>
                    </a:cubicBezTo>
                    <a:cubicBezTo>
                      <a:pt x="52870" y="24511"/>
                      <a:pt x="51320" y="23749"/>
                      <a:pt x="48983" y="22860"/>
                    </a:cubicBezTo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2700">
                <a:solidFill>
                  <a:srgbClr val="000000">
                    <a:alpha val="0"/>
                  </a:srgb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6" name="Freeform 3"/>
              <p:cNvSpPr/>
              <p:nvPr/>
            </p:nvSpPr>
            <p:spPr>
              <a:xfrm>
                <a:off x="295610" y="891779"/>
                <a:ext cx="65691" cy="98605"/>
              </a:xfrm>
              <a:custGeom>
                <a:avLst/>
                <a:gdLst>
                  <a:gd name="connsiteX0" fmla="*/ 44983 w 67462"/>
                  <a:gd name="connsiteY0" fmla="*/ 22225 h 99187"/>
                  <a:gd name="connsiteX1" fmla="*/ 44983 w 67462"/>
                  <a:gd name="connsiteY1" fmla="*/ 99187 h 99187"/>
                  <a:gd name="connsiteX2" fmla="*/ 22491 w 67462"/>
                  <a:gd name="connsiteY2" fmla="*/ 99187 h 99187"/>
                  <a:gd name="connsiteX3" fmla="*/ 22491 w 67462"/>
                  <a:gd name="connsiteY3" fmla="*/ 22225 h 99187"/>
                  <a:gd name="connsiteX4" fmla="*/ 0 w 67462"/>
                  <a:gd name="connsiteY4" fmla="*/ 22225 h 99187"/>
                  <a:gd name="connsiteX5" fmla="*/ 0 w 67462"/>
                  <a:gd name="connsiteY5" fmla="*/ 0 h 99187"/>
                  <a:gd name="connsiteX6" fmla="*/ 67462 w 67462"/>
                  <a:gd name="connsiteY6" fmla="*/ 0 h 99187"/>
                  <a:gd name="connsiteX7" fmla="*/ 67462 w 67462"/>
                  <a:gd name="connsiteY7" fmla="*/ 22225 h 99187"/>
                  <a:gd name="connsiteX8" fmla="*/ 44983 w 67462"/>
                  <a:gd name="connsiteY8" fmla="*/ 22225 h 99187"/>
                </a:gdLst>
                <a:ahLst/>
                <a:cxnLst>
                  <a:cxn ang="0">
                    <a:pos x="connsiteX0" y="connsiteY0"/>
                  </a:cxn>
                  <a:cxn ang="1">
                    <a:pos x="connsiteX1" y="connsiteY1"/>
                  </a:cxn>
                  <a:cxn ang="2">
                    <a:pos x="connsiteX2" y="connsiteY2"/>
                  </a:cxn>
                  <a:cxn ang="3">
                    <a:pos x="connsiteX3" y="connsiteY3"/>
                  </a:cxn>
                  <a:cxn ang="4">
                    <a:pos x="connsiteX4" y="connsiteY4"/>
                  </a:cxn>
                  <a:cxn ang="5">
                    <a:pos x="connsiteX5" y="connsiteY5"/>
                  </a:cxn>
                  <a:cxn ang="6">
                    <a:pos x="connsiteX6" y="connsiteY6"/>
                  </a:cxn>
                  <a:cxn ang="7">
                    <a:pos x="connsiteX7" y="connsiteY7"/>
                  </a:cxn>
                  <a:cxn ang="8">
                    <a:pos x="connsiteX8" y="connsiteY8"/>
                  </a:cxn>
                </a:cxnLst>
                <a:rect l="l" t="t" r="r" b="b"/>
                <a:pathLst>
                  <a:path w="67462" h="99187">
                    <a:moveTo>
                      <a:pt x="44983" y="22225"/>
                    </a:moveTo>
                    <a:lnTo>
                      <a:pt x="44983" y="99187"/>
                    </a:lnTo>
                    <a:lnTo>
                      <a:pt x="22491" y="99187"/>
                    </a:lnTo>
                    <a:lnTo>
                      <a:pt x="22491" y="22225"/>
                    </a:lnTo>
                    <a:lnTo>
                      <a:pt x="0" y="22225"/>
                    </a:lnTo>
                    <a:lnTo>
                      <a:pt x="0" y="0"/>
                    </a:lnTo>
                    <a:lnTo>
                      <a:pt x="67462" y="0"/>
                    </a:lnTo>
                    <a:lnTo>
                      <a:pt x="67462" y="22225"/>
                    </a:lnTo>
                    <a:lnTo>
                      <a:pt x="44983" y="22225"/>
                    </a:lnTo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2700">
                <a:solidFill>
                  <a:srgbClr val="000000">
                    <a:alpha val="0"/>
                  </a:srgb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7" name="Freeform 3"/>
              <p:cNvSpPr/>
              <p:nvPr/>
            </p:nvSpPr>
            <p:spPr>
              <a:xfrm>
                <a:off x="510929" y="1172985"/>
                <a:ext cx="65691" cy="98603"/>
              </a:xfrm>
              <a:custGeom>
                <a:avLst/>
                <a:gdLst>
                  <a:gd name="connsiteX0" fmla="*/ 44970 w 67462"/>
                  <a:gd name="connsiteY0" fmla="*/ 22606 h 99314"/>
                  <a:gd name="connsiteX1" fmla="*/ 44970 w 67462"/>
                  <a:gd name="connsiteY1" fmla="*/ 99314 h 99314"/>
                  <a:gd name="connsiteX2" fmla="*/ 22491 w 67462"/>
                  <a:gd name="connsiteY2" fmla="*/ 99314 h 99314"/>
                  <a:gd name="connsiteX3" fmla="*/ 22491 w 67462"/>
                  <a:gd name="connsiteY3" fmla="*/ 22606 h 99314"/>
                  <a:gd name="connsiteX4" fmla="*/ 0 w 67462"/>
                  <a:gd name="connsiteY4" fmla="*/ 22606 h 99314"/>
                  <a:gd name="connsiteX5" fmla="*/ 0 w 67462"/>
                  <a:gd name="connsiteY5" fmla="*/ 0 h 99314"/>
                  <a:gd name="connsiteX6" fmla="*/ 67462 w 67462"/>
                  <a:gd name="connsiteY6" fmla="*/ 0 h 99314"/>
                  <a:gd name="connsiteX7" fmla="*/ 67462 w 67462"/>
                  <a:gd name="connsiteY7" fmla="*/ 22606 h 99314"/>
                  <a:gd name="connsiteX8" fmla="*/ 44970 w 67462"/>
                  <a:gd name="connsiteY8" fmla="*/ 22606 h 99314"/>
                </a:gdLst>
                <a:ahLst/>
                <a:cxnLst>
                  <a:cxn ang="0">
                    <a:pos x="connsiteX0" y="connsiteY0"/>
                  </a:cxn>
                  <a:cxn ang="1">
                    <a:pos x="connsiteX1" y="connsiteY1"/>
                  </a:cxn>
                  <a:cxn ang="2">
                    <a:pos x="connsiteX2" y="connsiteY2"/>
                  </a:cxn>
                  <a:cxn ang="3">
                    <a:pos x="connsiteX3" y="connsiteY3"/>
                  </a:cxn>
                  <a:cxn ang="4">
                    <a:pos x="connsiteX4" y="connsiteY4"/>
                  </a:cxn>
                  <a:cxn ang="5">
                    <a:pos x="connsiteX5" y="connsiteY5"/>
                  </a:cxn>
                  <a:cxn ang="6">
                    <a:pos x="connsiteX6" y="connsiteY6"/>
                  </a:cxn>
                  <a:cxn ang="7">
                    <a:pos x="connsiteX7" y="connsiteY7"/>
                  </a:cxn>
                  <a:cxn ang="8">
                    <a:pos x="connsiteX8" y="connsiteY8"/>
                  </a:cxn>
                </a:cxnLst>
                <a:rect l="l" t="t" r="r" b="b"/>
                <a:pathLst>
                  <a:path w="67462" h="99314">
                    <a:moveTo>
                      <a:pt x="44970" y="22606"/>
                    </a:moveTo>
                    <a:lnTo>
                      <a:pt x="44970" y="99314"/>
                    </a:lnTo>
                    <a:lnTo>
                      <a:pt x="22491" y="99314"/>
                    </a:lnTo>
                    <a:lnTo>
                      <a:pt x="22491" y="22606"/>
                    </a:lnTo>
                    <a:lnTo>
                      <a:pt x="0" y="22606"/>
                    </a:lnTo>
                    <a:lnTo>
                      <a:pt x="0" y="0"/>
                    </a:lnTo>
                    <a:lnTo>
                      <a:pt x="67462" y="0"/>
                    </a:lnTo>
                    <a:lnTo>
                      <a:pt x="67462" y="22606"/>
                    </a:lnTo>
                    <a:lnTo>
                      <a:pt x="44970" y="22606"/>
                    </a:lnTo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2700">
                <a:solidFill>
                  <a:srgbClr val="000000">
                    <a:alpha val="0"/>
                  </a:srgb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3112" name="Прямоугольник 18"/>
            <p:cNvSpPr>
              <a:spLocks noChangeArrowheads="1"/>
            </p:cNvSpPr>
            <p:nvPr/>
          </p:nvSpPr>
          <p:spPr bwMode="auto">
            <a:xfrm>
              <a:off x="1444625" y="301921"/>
              <a:ext cx="7712075" cy="42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300"/>
                </a:lnSpc>
              </a:pPr>
              <a:r>
                <a:rPr lang="ru-RU" altLang="zh-CN" sz="16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pPr>
                <a:lnSpc>
                  <a:spcPts val="1300"/>
                </a:lnSpc>
              </a:pPr>
              <a:r>
                <a:rPr lang="ru-RU" altLang="zh-CN" sz="16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         </a:t>
              </a:r>
              <a:r>
                <a:rPr lang="ru-RU" altLang="zh-CN" b="1" i="1" dirty="0">
                  <a:solidFill>
                    <a:srgbClr val="002060"/>
                  </a:solidFill>
                  <a:latin typeface="Verdana" pitchFamily="34" charset="0"/>
                  <a:cs typeface="Times New Roman" pitchFamily="18" charset="0"/>
                </a:rPr>
                <a:t>Механизмы взаимодействия участников ОМС</a:t>
              </a:r>
              <a:endParaRPr lang="en-US" altLang="zh-CN" b="1" i="1" dirty="0">
                <a:solidFill>
                  <a:srgbClr val="002060"/>
                </a:solidFill>
                <a:latin typeface="Verdana" pitchFamily="34" charset="0"/>
                <a:ea typeface="宋体" charset="-122"/>
                <a:cs typeface="Times New Roman" pitchFamily="18" charset="0"/>
              </a:endParaRPr>
            </a:p>
          </p:txBody>
        </p:sp>
      </p:grp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51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3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4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5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68" name="Рисунок 67" descr="Логотип_ТФОМС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69" name="Прямая соединительная линия 6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202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7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4" name="Пятиугольник 7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2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7380312" y="5805264"/>
            <a:ext cx="1476000" cy="612000"/>
            <a:chOff x="6948488" y="5157788"/>
            <a:chExt cx="1944687" cy="1042987"/>
          </a:xfrm>
        </p:grpSpPr>
        <p:sp>
          <p:nvSpPr>
            <p:cNvPr id="38" name="Блок-схема: альтернативный процесс 37"/>
            <p:cNvSpPr/>
            <p:nvPr/>
          </p:nvSpPr>
          <p:spPr>
            <a:xfrm>
              <a:off x="6948488" y="5157788"/>
              <a:ext cx="1944687" cy="1042987"/>
            </a:xfrm>
            <a:prstGeom prst="flowChartAlternateProcess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2"/>
            <p:cNvSpPr txBox="1">
              <a:spLocks noChangeArrowheads="1"/>
            </p:cNvSpPr>
            <p:nvPr/>
          </p:nvSpPr>
          <p:spPr bwMode="auto">
            <a:xfrm>
              <a:off x="7020272" y="5445223"/>
              <a:ext cx="1655762" cy="382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200" dirty="0"/>
                <a:t>    </a:t>
              </a:r>
              <a:r>
                <a:rPr lang="ru-RU" sz="1200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ТФОМС</a:t>
              </a: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95536" y="5805264"/>
            <a:ext cx="1836000" cy="646331"/>
            <a:chOff x="179388" y="5300663"/>
            <a:chExt cx="2089150" cy="1064611"/>
          </a:xfrm>
        </p:grpSpPr>
        <p:sp>
          <p:nvSpPr>
            <p:cNvPr id="41" name="Блок-схема: альтернативный процесс 40"/>
            <p:cNvSpPr/>
            <p:nvPr/>
          </p:nvSpPr>
          <p:spPr>
            <a:xfrm>
              <a:off x="179388" y="5300663"/>
              <a:ext cx="2089150" cy="1008062"/>
            </a:xfrm>
            <a:prstGeom prst="flowChartAlternateProcess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33"/>
            <p:cNvSpPr txBox="1">
              <a:spLocks noChangeArrowheads="1"/>
            </p:cNvSpPr>
            <p:nvPr/>
          </p:nvSpPr>
          <p:spPr bwMode="auto">
            <a:xfrm>
              <a:off x="261325" y="5300663"/>
              <a:ext cx="1884540" cy="1064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Страховые медицинские организации (СМО)</a:t>
              </a:r>
              <a:endParaRPr lang="ru-RU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3203848" y="908720"/>
            <a:ext cx="1872000" cy="720000"/>
            <a:chOff x="0" y="765175"/>
            <a:chExt cx="2771775" cy="827088"/>
          </a:xfrm>
        </p:grpSpPr>
        <p:sp>
          <p:nvSpPr>
            <p:cNvPr id="44" name="Блок-схема: альтернативный процесс 43"/>
            <p:cNvSpPr/>
            <p:nvPr/>
          </p:nvSpPr>
          <p:spPr>
            <a:xfrm>
              <a:off x="0" y="765175"/>
              <a:ext cx="2771775" cy="827088"/>
            </a:xfrm>
            <a:prstGeom prst="flowChartAlternateProcess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35"/>
            <p:cNvSpPr txBox="1">
              <a:spLocks noChangeArrowheads="1"/>
            </p:cNvSpPr>
            <p:nvPr/>
          </p:nvSpPr>
          <p:spPr bwMode="auto">
            <a:xfrm>
              <a:off x="107504" y="836712"/>
              <a:ext cx="2519363" cy="461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200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Медицинские </a:t>
              </a:r>
              <a:r>
                <a:rPr lang="ru-RU" sz="1200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организации</a:t>
              </a:r>
              <a:r>
                <a:rPr lang="en-US" sz="1200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 (</a:t>
              </a:r>
              <a:r>
                <a:rPr lang="ru-RU" sz="1200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МО</a:t>
              </a:r>
              <a:r>
                <a:rPr lang="en-US" sz="1200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)</a:t>
              </a:r>
              <a:endParaRPr lang="ru-RU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987824" y="4005064"/>
            <a:ext cx="2232248" cy="720080"/>
            <a:chOff x="3419475" y="3644900"/>
            <a:chExt cx="2844800" cy="1008063"/>
          </a:xfrm>
        </p:grpSpPr>
        <p:sp>
          <p:nvSpPr>
            <p:cNvPr id="47" name="Блок-схема: альтернативный процесс 46"/>
            <p:cNvSpPr/>
            <p:nvPr/>
          </p:nvSpPr>
          <p:spPr>
            <a:xfrm>
              <a:off x="3419475" y="3644900"/>
              <a:ext cx="2844800" cy="1008063"/>
            </a:xfrm>
            <a:prstGeom prst="flowChartAlternateProcess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54"/>
            <p:cNvSpPr txBox="1">
              <a:spLocks noChangeArrowheads="1"/>
            </p:cNvSpPr>
            <p:nvPr/>
          </p:nvSpPr>
          <p:spPr bwMode="auto">
            <a:xfrm>
              <a:off x="3569200" y="3828185"/>
              <a:ext cx="2663825" cy="387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Застрахованное лицо</a:t>
              </a:r>
              <a:endParaRPr lang="ru-RU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57" name="Стрелка вниз 56"/>
          <p:cNvSpPr/>
          <p:nvPr/>
        </p:nvSpPr>
        <p:spPr bwMode="auto">
          <a:xfrm>
            <a:off x="3707904" y="1700808"/>
            <a:ext cx="792000" cy="2268000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002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wrap="square" anchor="ctr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Оказание бесплатной медицинской помощи</a:t>
            </a:r>
          </a:p>
        </p:txBody>
      </p:sp>
      <p:sp>
        <p:nvSpPr>
          <p:cNvPr id="59" name="Двойная стрелка влево/вправо 58"/>
          <p:cNvSpPr/>
          <p:nvPr/>
        </p:nvSpPr>
        <p:spPr bwMode="auto">
          <a:xfrm rot="17882305">
            <a:off x="-316044" y="3408122"/>
            <a:ext cx="4671967" cy="550247"/>
          </a:xfrm>
          <a:prstGeom prst="leftRightArrow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ДОГОВОР  на </a:t>
            </a:r>
            <a:r>
              <a:rPr lang="ru-RU" sz="1100" b="1" dirty="0" smtClean="0">
                <a:solidFill>
                  <a:srgbClr val="000000"/>
                </a:solidFill>
                <a:latin typeface="Calibri" pitchFamily="34" charset="0"/>
              </a:rPr>
              <a:t>оказание</a:t>
            </a:r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 и оплату медицинской помощи по ОМС</a:t>
            </a:r>
            <a:endParaRPr lang="ru-RU" sz="12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0" name="Двойная стрелка влево/вправо 59"/>
          <p:cNvSpPr/>
          <p:nvPr/>
        </p:nvSpPr>
        <p:spPr bwMode="auto">
          <a:xfrm>
            <a:off x="2339752" y="6165304"/>
            <a:ext cx="4968552" cy="550247"/>
          </a:xfrm>
          <a:prstGeom prst="leftRightArrow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ДОГОВОР  на оказание и оплату медицинской помощи по ОМС</a:t>
            </a:r>
          </a:p>
        </p:txBody>
      </p:sp>
      <p:sp>
        <p:nvSpPr>
          <p:cNvPr id="61" name="Двойная стрелка влево/вправо 60"/>
          <p:cNvSpPr/>
          <p:nvPr/>
        </p:nvSpPr>
        <p:spPr bwMode="auto">
          <a:xfrm rot="3540046">
            <a:off x="4018388" y="3377749"/>
            <a:ext cx="4722276" cy="540000"/>
          </a:xfrm>
          <a:prstGeom prst="leftRightArrow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ДОГОВОР  на оказание и оплату медицинской помощи по ОМС</a:t>
            </a:r>
          </a:p>
        </p:txBody>
      </p:sp>
      <p:sp>
        <p:nvSpPr>
          <p:cNvPr id="49" name="Стрелка вправо 48"/>
          <p:cNvSpPr/>
          <p:nvPr/>
        </p:nvSpPr>
        <p:spPr>
          <a:xfrm rot="17859673">
            <a:off x="-733192" y="2523017"/>
            <a:ext cx="3276000" cy="73366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002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50"/>
          <p:cNvSpPr txBox="1">
            <a:spLocks noChangeArrowheads="1"/>
          </p:cNvSpPr>
          <p:nvPr/>
        </p:nvSpPr>
        <p:spPr bwMode="auto">
          <a:xfrm rot="17902622">
            <a:off x="-496624" y="2752940"/>
            <a:ext cx="2666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Экспертный контроль </a:t>
            </a:r>
            <a:r>
              <a:rPr lang="ru-RU" sz="1200" b="1" dirty="0">
                <a:solidFill>
                  <a:srgbClr val="000000"/>
                </a:solidFill>
                <a:latin typeface="Calibri" pitchFamily="34" charset="0"/>
              </a:rPr>
              <a:t>за деятельностью МО</a:t>
            </a:r>
          </a:p>
        </p:txBody>
      </p:sp>
      <p:sp>
        <p:nvSpPr>
          <p:cNvPr id="52" name="Стрелка вправо 51"/>
          <p:cNvSpPr/>
          <p:nvPr/>
        </p:nvSpPr>
        <p:spPr>
          <a:xfrm rot="17900770">
            <a:off x="-640278" y="2791917"/>
            <a:ext cx="4248000" cy="917079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002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Оплата страхового случая согласно </a:t>
            </a:r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реестрам в рамках Территориальной программы государственных гарантий</a:t>
            </a:r>
            <a:endParaRPr lang="ru-RU" sz="12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3" name="Блок-схема: альтернативный процесс 52"/>
          <p:cNvSpPr/>
          <p:nvPr/>
        </p:nvSpPr>
        <p:spPr>
          <a:xfrm>
            <a:off x="7380312" y="908720"/>
            <a:ext cx="1548000" cy="648000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452320" y="908720"/>
            <a:ext cx="1512168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Органы управления здравоохранением</a:t>
            </a:r>
            <a:endParaRPr lang="ru-RU" sz="12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Стрелка вправо 54"/>
          <p:cNvSpPr/>
          <p:nvPr/>
        </p:nvSpPr>
        <p:spPr>
          <a:xfrm rot="10800000">
            <a:off x="5112064" y="980728"/>
            <a:ext cx="2232000" cy="5760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002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41"/>
          <p:cNvSpPr txBox="1">
            <a:spLocks noChangeArrowheads="1"/>
          </p:cNvSpPr>
          <p:nvPr/>
        </p:nvSpPr>
        <p:spPr bwMode="auto">
          <a:xfrm>
            <a:off x="5508104" y="1052736"/>
            <a:ext cx="18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0000"/>
                </a:solidFill>
                <a:latin typeface="Calibri" pitchFamily="34" charset="0"/>
              </a:rPr>
              <a:t>Организация</a:t>
            </a:r>
            <a:r>
              <a:rPr lang="en-US" sz="12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Calibri" pitchFamily="34" charset="0"/>
              </a:rPr>
              <a:t>оказания </a:t>
            </a:r>
          </a:p>
          <a:p>
            <a:pPr algn="ctr"/>
            <a:r>
              <a:rPr lang="ru-RU" sz="1200" b="1" dirty="0">
                <a:solidFill>
                  <a:srgbClr val="000000"/>
                </a:solidFill>
                <a:latin typeface="Calibri" pitchFamily="34" charset="0"/>
              </a:rPr>
              <a:t>медицинской помощи</a:t>
            </a:r>
          </a:p>
        </p:txBody>
      </p:sp>
      <p:sp>
        <p:nvSpPr>
          <p:cNvPr id="58" name="Стрелка вправо 57"/>
          <p:cNvSpPr/>
          <p:nvPr/>
        </p:nvSpPr>
        <p:spPr>
          <a:xfrm rot="10800000">
            <a:off x="2807800" y="5229200"/>
            <a:ext cx="3960000" cy="6120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002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Стрелка влево 65"/>
          <p:cNvSpPr/>
          <p:nvPr/>
        </p:nvSpPr>
        <p:spPr>
          <a:xfrm>
            <a:off x="3059832" y="4797152"/>
            <a:ext cx="3420000" cy="550247"/>
          </a:xfrm>
          <a:prstGeom prst="lef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002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Контроль за деятельностью СМО</a:t>
            </a:r>
            <a:endParaRPr lang="ru-RU" sz="12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0" name="TextBox 41"/>
          <p:cNvSpPr txBox="1">
            <a:spLocks noChangeArrowheads="1"/>
          </p:cNvSpPr>
          <p:nvPr/>
        </p:nvSpPr>
        <p:spPr bwMode="auto">
          <a:xfrm>
            <a:off x="2699792" y="5301208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Финансирование СМО по дифференцированному </a:t>
            </a:r>
            <a:r>
              <a:rPr lang="ru-RU" sz="1200" b="1" dirty="0" err="1" smtClean="0">
                <a:solidFill>
                  <a:srgbClr val="000000"/>
                </a:solidFill>
                <a:latin typeface="Calibri" pitchFamily="34" charset="0"/>
              </a:rPr>
              <a:t>подушевому</a:t>
            </a:r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 нормативу</a:t>
            </a:r>
          </a:p>
        </p:txBody>
      </p:sp>
      <p:sp>
        <p:nvSpPr>
          <p:cNvPr id="76" name="Двойная стрелка вверх/вниз 75"/>
          <p:cNvSpPr/>
          <p:nvPr/>
        </p:nvSpPr>
        <p:spPr bwMode="auto">
          <a:xfrm>
            <a:off x="7884368" y="1628800"/>
            <a:ext cx="484632" cy="3960440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normalizeH="0" baseline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7" name="TextBox 63"/>
          <p:cNvSpPr txBox="1">
            <a:spLocks noChangeArrowheads="1"/>
          </p:cNvSpPr>
          <p:nvPr/>
        </p:nvSpPr>
        <p:spPr bwMode="auto">
          <a:xfrm rot="-5400000">
            <a:off x="6412272" y="3470520"/>
            <a:ext cx="3384376" cy="27699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0000"/>
                </a:solidFill>
                <a:latin typeface="Calibri" pitchFamily="34" charset="0"/>
              </a:rPr>
              <a:t>Территориальная программа ОМС</a:t>
            </a:r>
          </a:p>
        </p:txBody>
      </p:sp>
      <p:sp>
        <p:nvSpPr>
          <p:cNvPr id="78" name="Двойная стрелка вверх/вниз 77"/>
          <p:cNvSpPr/>
          <p:nvPr/>
        </p:nvSpPr>
        <p:spPr bwMode="auto">
          <a:xfrm>
            <a:off x="8460432" y="1700808"/>
            <a:ext cx="484632" cy="3960440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normalizeH="0" baseline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9" name="TextBox 62"/>
          <p:cNvSpPr txBox="1">
            <a:spLocks noChangeArrowheads="1"/>
          </p:cNvSpPr>
          <p:nvPr/>
        </p:nvSpPr>
        <p:spPr bwMode="auto">
          <a:xfrm rot="-5400000">
            <a:off x="7020440" y="3524340"/>
            <a:ext cx="3348000" cy="27699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0000"/>
                </a:solidFill>
                <a:latin typeface="Calibri" pitchFamily="34" charset="0"/>
              </a:rPr>
              <a:t>Стратегия развития</a:t>
            </a:r>
          </a:p>
        </p:txBody>
      </p:sp>
      <p:sp>
        <p:nvSpPr>
          <p:cNvPr id="62" name="Двойная стрелка влево/вправо 61"/>
          <p:cNvSpPr/>
          <p:nvPr/>
        </p:nvSpPr>
        <p:spPr bwMode="auto">
          <a:xfrm>
            <a:off x="2411760" y="5733256"/>
            <a:ext cx="4608000" cy="550247"/>
          </a:xfrm>
          <a:prstGeom prst="leftRightArrow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itchFamily="34" charset="0"/>
              </a:rPr>
              <a:t>ДОГОВОР  о  финансовом обеспечении ОМС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6575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0769"/>
                <a:gridCol w="2813538"/>
                <a:gridCol w="2663837"/>
                <a:gridCol w="1712779"/>
                <a:gridCol w="1563077"/>
              </a:tblGrid>
              <a:tr h="1196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</a:rPr>
                        <a:t>12.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Таблица 8000 к Форме № 62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Расходы финансовых средств из различных источников финансирования» в части расходов  из средств территориального фонда ОМС»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Информационное  письмо ТФОМС, направляемое в адрес медицинских организаций</a:t>
                      </a:r>
                      <a:r>
                        <a:rPr lang="ru-RU" sz="11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ежеквартально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0" marR="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1 раз в квартал в сроки, указанные в информационном письме</a:t>
                      </a:r>
                      <a:endParaRPr lang="ru-RU" sz="11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Инсарский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Сергей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Борисович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211-57-86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050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</a:rPr>
                        <a:t>13.</a:t>
                      </a:r>
                      <a:endParaRPr lang="ru-RU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+mn-lt"/>
                        </a:rPr>
                        <a:t>«Сведения  о заработной плате по категориям медицинских работников в разрезе видов медицинской помощи»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+mn-lt"/>
                        </a:rPr>
                        <a:t>Отчет на сайте 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Приказ ТФОМС Челябинской области от 14.03.2014 </a:t>
                      </a:r>
                      <a:r>
                        <a:rPr lang="ru-RU" sz="11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№ 199 «Об утверждении форм отчетности обязательного медицинского страхования Челябинской области»</a:t>
                      </a:r>
                      <a:endParaRPr lang="ru-RU" sz="11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+mn-lt"/>
                        </a:rPr>
                        <a:t>1 раз в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квартал до 25 числа, следующего за отчетным периодом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rgbClr val="002060"/>
                          </a:solidFill>
                          <a:latin typeface="+mn-lt"/>
                        </a:rPr>
                        <a:t>Шарипова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latin typeface="+mn-lt"/>
                        </a:rPr>
                        <a:t>Халида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latin typeface="+mn-lt"/>
                        </a:rPr>
                        <a:t>Абдулхаевна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211-57-86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78365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Ответственное структурное подразделение  - Отдел  по работе с медицинскими организациями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Начальник  отдела -  </a:t>
                      </a:r>
                      <a:r>
                        <a:rPr lang="ru-RU" sz="1400" b="1" kern="1200" dirty="0" err="1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Премыслева</a:t>
                      </a: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Марина Сергеевна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Телефон  -  211-06-43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14.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«Отчет о деятельности медицинской организации в сфере обязательного медицинского страхования»  (форма 3)              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Приказ ФФОМС от 16.08.2011 г. № 146 «Об утверждении форм отчетности»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 раз в месяц до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 числа месяца,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следующего за отчетным периодом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Крохалева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Наталья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Александровна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211-06-47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1803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15.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Отчет о реализации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и использовании предоставленных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средств для их финансового обеспечения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Приказ ФФОМС от 26.05.2016 N 105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"Об утверждении порядка и форм представления отчетности о реализации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и использовании предоставленных средств для их финансового обеспечения"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 раз в квартал до 5 числа месяца, следующего за отчетным периодом</a:t>
                      </a:r>
                    </a:p>
                  </a:txBody>
                  <a:tcPr marL="0" marR="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Кривенкова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Ольга Геннадьевна</a:t>
                      </a:r>
                    </a:p>
                  </a:txBody>
                  <a:tcPr marL="68580" marR="68580" marT="0" marB="0" horzOverflow="overflow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5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Пятиугольник 6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2</a:t>
              </a:r>
              <a:r>
                <a:rPr lang="ru-RU" sz="1400" b="1" dirty="0" smtClean="0">
                  <a:cs typeface="Times New Roman" pitchFamily="18" charset="0"/>
                </a:rPr>
                <a:t>0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776864" cy="648072"/>
          </a:xfrm>
        </p:spPr>
        <p:txBody>
          <a:bodyPr/>
          <a:lstStyle/>
          <a:p>
            <a:r>
              <a:rPr lang="ru-RU" sz="1800" b="1" i="1" dirty="0" smtClean="0">
                <a:solidFill>
                  <a:srgbClr val="002060"/>
                </a:solidFill>
                <a:latin typeface="Verdana" pitchFamily="34" charset="0"/>
              </a:rPr>
              <a:t>Перечень нормативно-правовых актов, необходимых для работы в ОМС: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/>
          <a:lstStyle/>
          <a:p>
            <a:pPr algn="just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Федеральный закон РФ от 21.11.2011 г.  № 323 – ФЗ «Об основах охраны здоровья граждан в Российской Федерации»;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Федеральный закон РФ от 29.11.2010 г.  № 326 – ФЗ «Об обязательном медицинском страховании в Российской Федерации»;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Министерства здравоохранения Российской Федерации от 25.01.2011 № 29н «Об утверждении порядка ведения персонифицированного учета в сфере обязательного медицинского страхования»;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Министерства здравоохранения Российской Федерации от 28.02.2019 г. № 1</a:t>
            </a:r>
            <a:r>
              <a:rPr lang="en-US" sz="1200" b="1" dirty="0" smtClean="0">
                <a:solidFill>
                  <a:srgbClr val="002060"/>
                </a:solidFill>
                <a:latin typeface="Calibri" pitchFamily="34" charset="0"/>
              </a:rPr>
              <a:t>0</a:t>
            </a:r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8н «Об утверждении Правил обязательного медицинского страхования»;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Министерства здравоохранения Российской Федерации от 30.12.2020 № 1417н «Об утверждении формы типового договора на оказание и оплату медицинской помощи по обязательному медицинскому страхованию»;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Минздрава России от 19.03.2021 N 231н «Об утверждении Порядка проведения контроля объемов, сроков, качества и условий предоставления медицинской помощи по обязательному медицинскому страхованию застрахованным лицам, а также ее финансового обеспечения»;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Минздрава России от 26.03.2021 N 255н «Об утверждении порядка осуществления территориальными фондами обязательного медицинского страхования контроля за деятельностью страховых медицинских организаций, осуществляющих деятельность в сфере обязательного медицинского страхования, а также контроля за использованием средств обязательного медицинского страхования указанными страховыми медицинскими организациями и медицинскими организациями»;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ФФОМС от 26.03.2013 № 65  «Об установлении формы и порядка предоставления отчетности о заработной плате работников медицинских организаций в сфере обязательного медицинского страхования»;</a:t>
            </a:r>
            <a:endParaRPr lang="en-US" sz="1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ФФОМС от 07.04.2015 № 79 «Об утверждении Общих принципов построения и функционирования информационных систем и порядка информационного взаимодействия в сфере обязательного медицинского страхования»;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ФФОМС от 26.05.2016 №105 «Об утверждении порядка и форм представления отчетности о реализации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и использовании предоставленных средств для их финансового обеспечения»;</a:t>
            </a:r>
          </a:p>
          <a:p>
            <a:pPr algn="just"/>
            <a:r>
              <a:rPr lang="ru-RU" sz="1200" b="1" kern="1200" dirty="0" smtClean="0">
                <a:solidFill>
                  <a:srgbClr val="002060"/>
                </a:solidFill>
                <a:latin typeface="Calibri" pitchFamily="34" charset="0"/>
              </a:rPr>
              <a:t>Приказ ФФОМС от 25.04.2014 №40 «О реализации приказа Росстата от 17.04.2014 № 258»;</a:t>
            </a:r>
            <a:endParaRPr lang="ru-RU" sz="1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alibri" pitchFamily="34" charset="0"/>
              </a:rPr>
              <a:t>Приказ ФФОМС от 16.08.2011 г. № 146 «Об утверждении форм отчетности».</a:t>
            </a:r>
          </a:p>
          <a:p>
            <a:pPr algn="just">
              <a:defRPr/>
            </a:pPr>
            <a:endParaRPr lang="ru-RU" sz="1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defRPr/>
            </a:pPr>
            <a:endParaRPr lang="ru-RU" sz="1050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defRPr/>
            </a:pPr>
            <a:endParaRPr lang="ru-RU" sz="1050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defRPr/>
            </a:pPr>
            <a:endParaRPr lang="ru-RU" sz="105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ru-RU" sz="1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21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2</a:t>
              </a:r>
              <a:r>
                <a:rPr lang="ru-RU" sz="1400" b="1" dirty="0" smtClean="0">
                  <a:cs typeface="Times New Roman" pitchFamily="18" charset="0"/>
                </a:rPr>
                <a:t>1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776864" cy="576064"/>
          </a:xfrm>
        </p:spPr>
        <p:txBody>
          <a:bodyPr/>
          <a:lstStyle/>
          <a:p>
            <a:r>
              <a:rPr lang="ru-RU" sz="1800" b="1" i="1" dirty="0" smtClean="0">
                <a:solidFill>
                  <a:srgbClr val="002060"/>
                </a:solidFill>
                <a:latin typeface="Verdana" pitchFamily="34" charset="0"/>
              </a:rPr>
              <a:t>Перечень нормативно-правовых актов, необходимых для работы в ОМС: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256584"/>
          </a:xfrm>
        </p:spPr>
        <p:txBody>
          <a:bodyPr/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</a:rPr>
              <a:t>Приказ Росстата от 30.12.2020 №863 «Об утверждении форм федерального статистического наблюдения с указаниями по их заполнению для организации Министерством здравоохранения Российской Федерации федерального статистического наблюдения в сфере охраны здоровья»;</a:t>
            </a:r>
          </a:p>
          <a:p>
            <a:pPr algn="just"/>
            <a:r>
              <a:rPr lang="ru-RU" sz="1400" b="1" kern="1200" dirty="0" smtClean="0">
                <a:solidFill>
                  <a:srgbClr val="002060"/>
                </a:solidFill>
                <a:latin typeface="Calibri" pitchFamily="34" charset="0"/>
              </a:rPr>
              <a:t>Приказ Росстата от 17.04.2014г. № 258 «Об утверждении статистического инструментария для организации Министерством  здравоохранения Российской Федерации федерального статистического наблюдения в сфере ОМС»;  </a:t>
            </a:r>
          </a:p>
          <a:p>
            <a:pPr algn="just"/>
            <a:r>
              <a:rPr lang="ru-RU" sz="1400" b="1" kern="1200" dirty="0" smtClean="0">
                <a:solidFill>
                  <a:srgbClr val="002060"/>
                </a:solidFill>
                <a:latin typeface="Calibri" pitchFamily="34" charset="0"/>
              </a:rPr>
              <a:t>Постановление Правительства Челябинской области от 29.12.2020 №758-П «О Территориальной программе государственных гарантий бесплатного оказания гражданам медицинской помощи в Челябинской области на 2021 год и на плановый период 2022 и 2023 годов»;</a:t>
            </a:r>
          </a:p>
          <a:p>
            <a:pPr algn="just"/>
            <a:r>
              <a:rPr lang="ru-RU" sz="1400" b="1" kern="1200" dirty="0" smtClean="0">
                <a:solidFill>
                  <a:srgbClr val="002060"/>
                </a:solidFill>
                <a:latin typeface="Calibri" pitchFamily="34" charset="0"/>
              </a:rPr>
              <a:t>Постановление Правительства Челябинской области от 15.02.2012 г. № 40-П «О комиссии по разработке Территориальной программы обязательного медицинского страхования»</a:t>
            </a:r>
          </a:p>
          <a:p>
            <a:pPr algn="just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</a:rPr>
              <a:t>Приказ Министерства здравоохранения Челябинской области и ТФОМС Челябинской области от 26.02.2021 г. № 280/1</a:t>
            </a:r>
            <a:r>
              <a:rPr lang="en-US" sz="1400" b="1" dirty="0" smtClean="0">
                <a:solidFill>
                  <a:srgbClr val="002060"/>
                </a:solidFill>
                <a:latin typeface="Calibri" pitchFamily="34" charset="0"/>
              </a:rPr>
              <a:t>7</a:t>
            </a: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</a:rPr>
              <a:t>2  «Об утверждении Правил информационного взаимодействия при ведении персонифицированного учета медицинской помощи, оказанной застрахованным лицам в сфере обязательного медицинского страхования» ;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</a:rPr>
              <a:t>Тарифное соглашение в сфере обязательного медицинского страхования Челябинской области  от30.12.2020 № 771 - ОМС ;</a:t>
            </a:r>
          </a:p>
          <a:p>
            <a:pPr algn="just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</a:rPr>
              <a:t>Приказ ТФОМС Челябинской области  от 18.03.2014 № 205 «Об организации ведения мониторинга закупок, поставок и оплаты лекарственных средств и изделий медицинского назначения, приобретенных за счет средств обязательного медицинского страхования».</a:t>
            </a:r>
          </a:p>
          <a:p>
            <a:pPr algn="just">
              <a:defRPr/>
            </a:pPr>
            <a:endParaRPr lang="ru-RU" sz="1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defRPr/>
            </a:pPr>
            <a:endParaRPr lang="ru-RU" sz="1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defRPr/>
            </a:pPr>
            <a:endParaRPr lang="ru-RU" sz="1050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defRPr/>
            </a:pPr>
            <a:endParaRPr lang="ru-RU" sz="1050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defRPr/>
            </a:pPr>
            <a:endParaRPr lang="ru-RU" sz="1050" b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ru-RU" sz="1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cs typeface="Times New Roman" pitchFamily="18" charset="0"/>
                </a:rPr>
                <a:t>2</a:t>
              </a:r>
              <a:r>
                <a:rPr lang="ru-RU" sz="1400" b="1" dirty="0" smtClean="0">
                  <a:cs typeface="Times New Roman" pitchFamily="18" charset="0"/>
                </a:rPr>
                <a:t>2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4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8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9" name="Рисунок 18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20" name="Прямая соединительная линия 19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2" name="Схема 21"/>
          <p:cNvGraphicFramePr/>
          <p:nvPr/>
        </p:nvGraphicFramePr>
        <p:xfrm>
          <a:off x="755576" y="836712"/>
          <a:ext cx="756084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3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" name="Пятиугольник 24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3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848872" cy="648072"/>
          </a:xfrm>
        </p:spPr>
        <p:txBody>
          <a:bodyPr/>
          <a:lstStyle/>
          <a:p>
            <a:pPr lvl="0" algn="l"/>
            <a:r>
              <a:rPr lang="ru-RU" sz="1800" b="1" dirty="0" smtClean="0">
                <a:solidFill>
                  <a:srgbClr val="002060"/>
                </a:solidFill>
              </a:rPr>
              <a:t/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  <a:latin typeface="Verdana" pitchFamily="34" charset="0"/>
              </a:rPr>
              <a:t>На основании части 2 статьи 20 Федерального закона  № 326-ФЗ «Об ОМС в РФ» </a:t>
            </a:r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</a:rPr>
              <a:t>медицинские организации в сфере ОМС обязаны:</a:t>
            </a:r>
            <a:r>
              <a:rPr lang="en-US" sz="1600" b="1" dirty="0" smtClean="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en-US" sz="1600" b="1" dirty="0" smtClean="0">
                <a:solidFill>
                  <a:srgbClr val="FF0000"/>
                </a:solidFill>
                <a:latin typeface="Verdana" pitchFamily="34" charset="0"/>
              </a:rPr>
            </a:br>
            <a:endParaRPr lang="ru-RU" sz="1600" b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grpSp>
        <p:nvGrpSpPr>
          <p:cNvPr id="24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25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6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7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8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9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30" name="Рисунок 29" descr="Логотип_ТФОМС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31" name="Прямая соединительная линия 30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202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37" name="Схема 36"/>
          <p:cNvGraphicFramePr/>
          <p:nvPr/>
        </p:nvGraphicFramePr>
        <p:xfrm>
          <a:off x="179512" y="1052736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3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34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6" name="Пятиугольник 35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4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484438" y="141288"/>
            <a:ext cx="6356350" cy="3071812"/>
          </a:xfrm>
        </p:spPr>
        <p:txBody>
          <a:bodyPr/>
          <a:lstStyle/>
          <a:p>
            <a:pPr algn="l">
              <a:defRPr/>
            </a:pPr>
            <a:r>
              <a:rPr lang="ru-RU" sz="2600" b="1" dirty="0">
                <a:solidFill>
                  <a:srgbClr val="FF0000"/>
                </a:solidFill>
              </a:rPr>
              <a:t/>
            </a:r>
            <a:br>
              <a:rPr lang="ru-RU" sz="2600" b="1" dirty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lang="ru-RU" sz="2000" b="1" dirty="0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429000"/>
            <a:ext cx="8568952" cy="2952750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   </a:t>
            </a:r>
            <a:endParaRPr lang="ru-RU" sz="2800" b="1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1" name="Схема 20"/>
          <p:cNvGraphicFramePr/>
          <p:nvPr/>
        </p:nvGraphicFramePr>
        <p:xfrm>
          <a:off x="539552" y="980728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2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3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" name="Пятиугольник 24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5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9144000" cy="692150"/>
          </a:xfrm>
        </p:spPr>
        <p:txBody>
          <a:bodyPr/>
          <a:lstStyle/>
          <a:p>
            <a:r>
              <a:rPr lang="ru-RU" sz="1400" b="1" i="1" dirty="0" smtClean="0">
                <a:solidFill>
                  <a:srgbClr val="002060"/>
                </a:solidFill>
                <a:latin typeface="Verdana" pitchFamily="34" charset="0"/>
              </a:rPr>
              <a:t>Перечень страховых медицинских организаций, осуществляющих </a:t>
            </a:r>
            <a:br>
              <a:rPr lang="ru-RU" sz="1400" b="1" i="1" dirty="0" smtClean="0">
                <a:solidFill>
                  <a:srgbClr val="002060"/>
                </a:solidFill>
                <a:latin typeface="Verdana" pitchFamily="34" charset="0"/>
              </a:rPr>
            </a:br>
            <a:r>
              <a:rPr lang="ru-RU" sz="1400" b="1" i="1" dirty="0" smtClean="0">
                <a:solidFill>
                  <a:srgbClr val="002060"/>
                </a:solidFill>
                <a:latin typeface="Verdana" pitchFamily="34" charset="0"/>
              </a:rPr>
              <a:t>деятельность  в сфере ОМС</a:t>
            </a:r>
            <a:r>
              <a:rPr lang="ru-RU" sz="1400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400" b="1" i="1" dirty="0" smtClean="0">
                <a:solidFill>
                  <a:srgbClr val="002060"/>
                </a:solidFill>
                <a:latin typeface="Verdana" pitchFamily="34" charset="0"/>
              </a:rPr>
              <a:t>на территории Челябинской области в 20</a:t>
            </a:r>
            <a:r>
              <a:rPr lang="en-US" sz="1400" b="1" i="1" dirty="0" smtClean="0">
                <a:solidFill>
                  <a:srgbClr val="002060"/>
                </a:solidFill>
                <a:latin typeface="Verdana" pitchFamily="34" charset="0"/>
              </a:rPr>
              <a:t>2</a:t>
            </a:r>
            <a:r>
              <a:rPr lang="ru-RU" sz="1400" b="1" i="1" dirty="0" smtClean="0">
                <a:solidFill>
                  <a:srgbClr val="002060"/>
                </a:solidFill>
                <a:latin typeface="Verdana" pitchFamily="34" charset="0"/>
              </a:rPr>
              <a:t>1году</a:t>
            </a:r>
            <a:r>
              <a:rPr lang="ru-RU" sz="1400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051735"/>
          <a:ext cx="9036495" cy="549756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973"/>
                <a:gridCol w="2115778"/>
                <a:gridCol w="1800200"/>
                <a:gridCol w="1800200"/>
                <a:gridCol w="1584176"/>
                <a:gridCol w="1512168"/>
              </a:tblGrid>
              <a:tr h="8226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№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Наименование СМО /  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адрес электронной почты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Юридический адрес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Местонахождение СМО на территории Челябинской области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ФИО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руководителя</a:t>
                      </a:r>
                      <a:r>
                        <a:rPr lang="en-US" sz="1100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(представителя  СМО) на территории  Челябинской области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Телефон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834490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ООО СМК  «АСТРА-МЕТАЛЛ»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E-mail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astram@astrametall.ru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455045,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Челябинская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обл.,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Магнитогорск,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</a:t>
                      </a: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Завенягина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, д.1 корп.2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455045,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Челябинская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обл.,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Магнитогорск,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</a:t>
                      </a: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Завенягина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, д.1 корп.2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Панов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Антон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Юрьевич</a:t>
                      </a: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(3519) 28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28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58</a:t>
                      </a:r>
                      <a:endParaRPr lang="en-US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(3519)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28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28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9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(факс) </a:t>
                      </a: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1212109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АО «СТРАХОВАЯ КОМПАНИЯ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«СОГАЗ-МЕД»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E-mail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Starshinov.sergey@sogaz-med.ru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vasilyeva.marina@sogaz-med.ru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07045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, </a:t>
                      </a:r>
                      <a:endParaRPr lang="en-US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Москва,</a:t>
                      </a:r>
                      <a:endParaRPr lang="en-US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пер.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Уланский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, д.26,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помещение 3.01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620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100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Екатеринбург, </a:t>
                      </a:r>
                    </a:p>
                    <a:p>
                      <a:pPr algn="l"/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Куйбышева, д.95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454091, </a:t>
                      </a:r>
                      <a:endParaRPr lang="en-US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Челябинск,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Красная, </a:t>
                      </a:r>
                    </a:p>
                    <a:p>
                      <a:pPr algn="l"/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д.4, оф.100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u="none" strike="noStrike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u="none" strike="noStrike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Васильева </a:t>
                      </a:r>
                    </a:p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Марина  </a:t>
                      </a:r>
                    </a:p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Валентиновна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526" marR="9526" marT="9525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в</a:t>
                      </a:r>
                      <a:r>
                        <a:rPr lang="ru-RU" sz="1100" b="1" u="none" strike="noStrike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Екатеринбурге:</a:t>
                      </a:r>
                      <a:endParaRPr lang="en-US" sz="1100" b="1" u="none" strike="noStrike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marL="92075" indent="0" algn="l" fontAlgn="ctr"/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(343)</a:t>
                      </a:r>
                      <a:r>
                        <a:rPr lang="ru-RU" sz="1100" b="1" u="none" strike="noStrike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3</a:t>
                      </a:r>
                      <a:r>
                        <a:rPr lang="en-US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17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en-US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88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en-US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</a:t>
                      </a:r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</a:t>
                      </a:r>
                    </a:p>
                    <a:p>
                      <a:pPr marL="92075" indent="0" algn="l" fontAlgn="ctr"/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(343) 317-88-58 (факс)</a:t>
                      </a:r>
                    </a:p>
                    <a:p>
                      <a:pPr marL="92075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в Челябинске:</a:t>
                      </a:r>
                    </a:p>
                    <a:p>
                      <a:pPr marL="92075" indent="0" algn="l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 723-08-58</a:t>
                      </a:r>
                    </a:p>
                  </a:txBody>
                  <a:tcPr marL="9526" marR="9526" marT="9525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728170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3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ООО «СК «ИНГОССТРАХ-М»</a:t>
                      </a:r>
                    </a:p>
                    <a:p>
                      <a:pPr algn="l"/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E-mail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larisa.vostrikova@ingos.ru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17997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Москва,                             ул. Пятницкая, д.12,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стр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.2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454091,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Челябинск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Свободы,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д.153А, оф.300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Вострикова</a:t>
                      </a:r>
                    </a:p>
                    <a:p>
                      <a:pPr marL="92075" indent="0" algn="l" fontAlgn="ctr"/>
                      <a:r>
                        <a:rPr lang="ru-RU" sz="1100" b="1" u="none" strike="noStrik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Лариса</a:t>
                      </a:r>
                      <a:r>
                        <a:rPr lang="ru-RU" sz="1100" b="1" u="none" strike="noStrike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Александровна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526" marR="9526" marT="9525" marB="0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 2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18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9-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18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19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-0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(факс)</a:t>
                      </a: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73018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ООО «СМК РЕСО-МЕД»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E-mail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:</a:t>
                      </a:r>
                      <a:endParaRPr lang="en-US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sekretar@chel.reso-med.com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142500,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Московская область,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Павловский Посад,          ул. Урицкого, д.26</a:t>
                      </a: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45408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г.Челябинск,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Труда,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д.187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Кормишкин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Сергей Васильевич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 277-92-35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277-92-3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(факс)</a:t>
                      </a: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</a:tcPr>
                </a:tc>
              </a:tr>
              <a:tr h="10514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ООО «АЛЬФАСТРАХОВАНИЕ-ОМС»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E-mail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vlasovaes@alfastrah.ru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/>
                      </a:r>
                      <a:b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</a:br>
                      <a:r>
                        <a:rPr lang="en-US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konovalenkoya@alfastrah.ru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115162,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 Москва,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Шаболовка,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д.31, стр.11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454091,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г.Челябинск,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ул. Энгельса , д. 43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Коноваленко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Яна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Александровна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 225-35-17 </a:t>
                      </a:r>
                    </a:p>
                    <a:p>
                      <a:pPr algn="l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(351)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225-35-17 (факс)                                                                          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91446" marR="91446" marT="45718" marB="45718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202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2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6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/>
        </p:nvGraphicFramePr>
        <p:xfrm>
          <a:off x="179512" y="404664"/>
          <a:ext cx="871296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6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7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8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9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0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21" name="Рисунок 20" descr="Логотип_ТФОМС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22" name="Прямая соединительная линия 21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202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908719"/>
            <a:ext cx="33123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Calibri" pitchFamily="34" charset="0"/>
              </a:rPr>
              <a:t>В соответствии с частью 4  статьи 15 ФЗ-326 «Об ОМС в РФ»: </a:t>
            </a:r>
            <a:br>
              <a:rPr lang="ru-RU" sz="2200" b="1" dirty="0" smtClean="0">
                <a:solidFill>
                  <a:srgbClr val="C00000"/>
                </a:solidFill>
                <a:latin typeface="Calibri" pitchFamily="34" charset="0"/>
              </a:rPr>
            </a:br>
            <a:endParaRPr lang="ru-RU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14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5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6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7" name="Пятиугольник 26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7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202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1" name="Схема 20"/>
          <p:cNvGraphicFramePr/>
          <p:nvPr/>
        </p:nvGraphicFramePr>
        <p:xfrm>
          <a:off x="323528" y="980728"/>
          <a:ext cx="85689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3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" name="Пятиугольник 24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8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-4763" y="74613"/>
            <a:ext cx="1120776" cy="774700"/>
            <a:chOff x="0" y="71831"/>
            <a:chExt cx="1835696" cy="1199757"/>
          </a:xfrm>
        </p:grpSpPr>
        <p:sp>
          <p:nvSpPr>
            <p:cNvPr id="13" name="Freeform 3"/>
            <p:cNvSpPr/>
            <p:nvPr/>
          </p:nvSpPr>
          <p:spPr>
            <a:xfrm>
              <a:off x="187211" y="892976"/>
              <a:ext cx="70203" cy="98341"/>
            </a:xfrm>
            <a:custGeom>
              <a:avLst/>
              <a:gdLst>
                <a:gd name="connsiteX0" fmla="*/ 48983 w 70764"/>
                <a:gd name="connsiteY0" fmla="*/ 22860 h 99187"/>
                <a:gd name="connsiteX1" fmla="*/ 38874 w 70764"/>
                <a:gd name="connsiteY1" fmla="*/ 21336 h 99187"/>
                <a:gd name="connsiteX2" fmla="*/ 26441 w 70764"/>
                <a:gd name="connsiteY2" fmla="*/ 30353 h 99187"/>
                <a:gd name="connsiteX3" fmla="*/ 34213 w 70764"/>
                <a:gd name="connsiteY3" fmla="*/ 37719 h 99187"/>
                <a:gd name="connsiteX4" fmla="*/ 45872 w 70764"/>
                <a:gd name="connsiteY4" fmla="*/ 39370 h 99187"/>
                <a:gd name="connsiteX5" fmla="*/ 70764 w 70764"/>
                <a:gd name="connsiteY5" fmla="*/ 68072 h 99187"/>
                <a:gd name="connsiteX6" fmla="*/ 33439 w 70764"/>
                <a:gd name="connsiteY6" fmla="*/ 99187 h 99187"/>
                <a:gd name="connsiteX7" fmla="*/ 12446 w 70764"/>
                <a:gd name="connsiteY7" fmla="*/ 95123 h 99187"/>
                <a:gd name="connsiteX8" fmla="*/ 0 w 70764"/>
                <a:gd name="connsiteY8" fmla="*/ 86106 h 99187"/>
                <a:gd name="connsiteX9" fmla="*/ 14770 w 70764"/>
                <a:gd name="connsiteY9" fmla="*/ 70485 h 99187"/>
                <a:gd name="connsiteX10" fmla="*/ 20993 w 70764"/>
                <a:gd name="connsiteY10" fmla="*/ 74549 h 99187"/>
                <a:gd name="connsiteX11" fmla="*/ 34988 w 70764"/>
                <a:gd name="connsiteY11" fmla="*/ 77851 h 99187"/>
                <a:gd name="connsiteX12" fmla="*/ 48209 w 70764"/>
                <a:gd name="connsiteY12" fmla="*/ 68834 h 99187"/>
                <a:gd name="connsiteX13" fmla="*/ 40436 w 70764"/>
                <a:gd name="connsiteY13" fmla="*/ 60706 h 99187"/>
                <a:gd name="connsiteX14" fmla="*/ 29552 w 70764"/>
                <a:gd name="connsiteY14" fmla="*/ 59055 h 99187"/>
                <a:gd name="connsiteX15" fmla="*/ 4660 w 70764"/>
                <a:gd name="connsiteY15" fmla="*/ 31115 h 99187"/>
                <a:gd name="connsiteX16" fmla="*/ 39662 w 70764"/>
                <a:gd name="connsiteY16" fmla="*/ 0 h 99187"/>
                <a:gd name="connsiteX17" fmla="*/ 57543 w 70764"/>
                <a:gd name="connsiteY17" fmla="*/ 4063 h 99187"/>
                <a:gd name="connsiteX18" fmla="*/ 69202 w 70764"/>
                <a:gd name="connsiteY18" fmla="*/ 11430 h 99187"/>
                <a:gd name="connsiteX19" fmla="*/ 55206 w 70764"/>
                <a:gd name="connsiteY19" fmla="*/ 27051 h 99187"/>
                <a:gd name="connsiteX20" fmla="*/ 48983 w 70764"/>
                <a:gd name="connsiteY20" fmla="*/ 22860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  <a:cxn ang="9">
                  <a:pos x="connsiteX9" y="connsiteY9"/>
                </a:cxn>
                <a:cxn ang="10">
                  <a:pos x="connsiteX10" y="connsiteY10"/>
                </a:cxn>
                <a:cxn ang="11">
                  <a:pos x="connsiteX11" y="connsiteY11"/>
                </a:cxn>
                <a:cxn ang="12">
                  <a:pos x="connsiteX12" y="connsiteY12"/>
                </a:cxn>
                <a:cxn ang="13">
                  <a:pos x="connsiteX13" y="connsiteY13"/>
                </a:cxn>
                <a:cxn ang="14">
                  <a:pos x="connsiteX14" y="connsiteY14"/>
                </a:cxn>
                <a:cxn ang="15">
                  <a:pos x="connsiteX15" y="connsiteY15"/>
                </a:cxn>
                <a:cxn ang="16">
                  <a:pos x="connsiteX16" y="connsiteY16"/>
                </a:cxn>
                <a:cxn ang="17">
                  <a:pos x="connsiteX17" y="connsiteY17"/>
                </a:cxn>
                <a:cxn ang="18">
                  <a:pos x="connsiteX18" y="connsiteY18"/>
                </a:cxn>
                <a:cxn ang="19">
                  <a:pos x="connsiteX19" y="connsiteY19"/>
                </a:cxn>
                <a:cxn ang="20">
                  <a:pos x="connsiteX20" y="connsiteY20"/>
                </a:cxn>
              </a:cxnLst>
              <a:rect l="l" t="t" r="r" b="b"/>
              <a:pathLst>
                <a:path w="70764" h="99187">
                  <a:moveTo>
                    <a:pt x="48983" y="22860"/>
                  </a:moveTo>
                  <a:cubicBezTo>
                    <a:pt x="46659" y="21336"/>
                    <a:pt x="43548" y="21336"/>
                    <a:pt x="38874" y="21336"/>
                  </a:cubicBezTo>
                  <a:cubicBezTo>
                    <a:pt x="31102" y="21336"/>
                    <a:pt x="26441" y="24511"/>
                    <a:pt x="26441" y="30353"/>
                  </a:cubicBezTo>
                  <a:cubicBezTo>
                    <a:pt x="26441" y="34417"/>
                    <a:pt x="29552" y="36830"/>
                    <a:pt x="34213" y="37719"/>
                  </a:cubicBezTo>
                  <a:cubicBezTo>
                    <a:pt x="45872" y="39370"/>
                    <a:pt x="45872" y="39370"/>
                    <a:pt x="45872" y="39370"/>
                  </a:cubicBezTo>
                  <a:cubicBezTo>
                    <a:pt x="62979" y="41783"/>
                    <a:pt x="70764" y="50800"/>
                    <a:pt x="70764" y="68072"/>
                  </a:cubicBezTo>
                  <a:cubicBezTo>
                    <a:pt x="70764" y="86868"/>
                    <a:pt x="56756" y="99187"/>
                    <a:pt x="33439" y="99187"/>
                  </a:cubicBezTo>
                  <a:cubicBezTo>
                    <a:pt x="25654" y="99187"/>
                    <a:pt x="18656" y="97536"/>
                    <a:pt x="12446" y="95123"/>
                  </a:cubicBezTo>
                  <a:cubicBezTo>
                    <a:pt x="7772" y="93472"/>
                    <a:pt x="5448" y="91059"/>
                    <a:pt x="0" y="86106"/>
                  </a:cubicBezTo>
                  <a:cubicBezTo>
                    <a:pt x="14770" y="70485"/>
                    <a:pt x="14770" y="70485"/>
                    <a:pt x="14770" y="70485"/>
                  </a:cubicBezTo>
                  <a:cubicBezTo>
                    <a:pt x="17106" y="72898"/>
                    <a:pt x="17881" y="73787"/>
                    <a:pt x="20993" y="74549"/>
                  </a:cubicBezTo>
                  <a:cubicBezTo>
                    <a:pt x="24879" y="77088"/>
                    <a:pt x="29552" y="77851"/>
                    <a:pt x="34988" y="77851"/>
                  </a:cubicBezTo>
                  <a:cubicBezTo>
                    <a:pt x="44322" y="77851"/>
                    <a:pt x="48209" y="74549"/>
                    <a:pt x="48209" y="68834"/>
                  </a:cubicBezTo>
                  <a:cubicBezTo>
                    <a:pt x="48209" y="63881"/>
                    <a:pt x="45872" y="61468"/>
                    <a:pt x="40436" y="60706"/>
                  </a:cubicBezTo>
                  <a:cubicBezTo>
                    <a:pt x="29552" y="59055"/>
                    <a:pt x="29552" y="59055"/>
                    <a:pt x="29552" y="59055"/>
                  </a:cubicBezTo>
                  <a:cubicBezTo>
                    <a:pt x="12446" y="56515"/>
                    <a:pt x="4660" y="47498"/>
                    <a:pt x="4660" y="31115"/>
                  </a:cubicBezTo>
                  <a:cubicBezTo>
                    <a:pt x="4660" y="12319"/>
                    <a:pt x="17881" y="0"/>
                    <a:pt x="39662" y="0"/>
                  </a:cubicBezTo>
                  <a:cubicBezTo>
                    <a:pt x="45872" y="0"/>
                    <a:pt x="52870" y="1651"/>
                    <a:pt x="57543" y="4063"/>
                  </a:cubicBezTo>
                  <a:cubicBezTo>
                    <a:pt x="62204" y="5715"/>
                    <a:pt x="64541" y="7366"/>
                    <a:pt x="69202" y="11430"/>
                  </a:cubicBezTo>
                  <a:cubicBezTo>
                    <a:pt x="55206" y="27051"/>
                    <a:pt x="55206" y="27051"/>
                    <a:pt x="55206" y="27051"/>
                  </a:cubicBezTo>
                  <a:cubicBezTo>
                    <a:pt x="52870" y="24511"/>
                    <a:pt x="51320" y="23749"/>
                    <a:pt x="48983" y="2286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Freeform 3"/>
            <p:cNvSpPr/>
            <p:nvPr/>
          </p:nvSpPr>
          <p:spPr>
            <a:xfrm>
              <a:off x="293816" y="892976"/>
              <a:ext cx="67603" cy="98341"/>
            </a:xfrm>
            <a:custGeom>
              <a:avLst/>
              <a:gdLst>
                <a:gd name="connsiteX0" fmla="*/ 44983 w 67462"/>
                <a:gd name="connsiteY0" fmla="*/ 22225 h 99187"/>
                <a:gd name="connsiteX1" fmla="*/ 44983 w 67462"/>
                <a:gd name="connsiteY1" fmla="*/ 99187 h 99187"/>
                <a:gd name="connsiteX2" fmla="*/ 22491 w 67462"/>
                <a:gd name="connsiteY2" fmla="*/ 99187 h 99187"/>
                <a:gd name="connsiteX3" fmla="*/ 22491 w 67462"/>
                <a:gd name="connsiteY3" fmla="*/ 22225 h 99187"/>
                <a:gd name="connsiteX4" fmla="*/ 0 w 67462"/>
                <a:gd name="connsiteY4" fmla="*/ 22225 h 99187"/>
                <a:gd name="connsiteX5" fmla="*/ 0 w 67462"/>
                <a:gd name="connsiteY5" fmla="*/ 0 h 99187"/>
                <a:gd name="connsiteX6" fmla="*/ 67462 w 67462"/>
                <a:gd name="connsiteY6" fmla="*/ 0 h 99187"/>
                <a:gd name="connsiteX7" fmla="*/ 67462 w 67462"/>
                <a:gd name="connsiteY7" fmla="*/ 22225 h 99187"/>
                <a:gd name="connsiteX8" fmla="*/ 44983 w 67462"/>
                <a:gd name="connsiteY8" fmla="*/ 22225 h 99187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187">
                  <a:moveTo>
                    <a:pt x="44983" y="22225"/>
                  </a:moveTo>
                  <a:lnTo>
                    <a:pt x="44983" y="99187"/>
                  </a:lnTo>
                  <a:lnTo>
                    <a:pt x="22491" y="99187"/>
                  </a:lnTo>
                  <a:lnTo>
                    <a:pt x="22491" y="22225"/>
                  </a:lnTo>
                  <a:lnTo>
                    <a:pt x="0" y="22225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225"/>
                  </a:lnTo>
                  <a:lnTo>
                    <a:pt x="44983" y="22225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Freeform 3"/>
            <p:cNvSpPr/>
            <p:nvPr/>
          </p:nvSpPr>
          <p:spPr>
            <a:xfrm>
              <a:off x="509628" y="1173247"/>
              <a:ext cx="67603" cy="98341"/>
            </a:xfrm>
            <a:custGeom>
              <a:avLst/>
              <a:gdLst>
                <a:gd name="connsiteX0" fmla="*/ 44970 w 67462"/>
                <a:gd name="connsiteY0" fmla="*/ 22606 h 99314"/>
                <a:gd name="connsiteX1" fmla="*/ 44970 w 67462"/>
                <a:gd name="connsiteY1" fmla="*/ 99314 h 99314"/>
                <a:gd name="connsiteX2" fmla="*/ 22491 w 67462"/>
                <a:gd name="connsiteY2" fmla="*/ 99314 h 99314"/>
                <a:gd name="connsiteX3" fmla="*/ 22491 w 67462"/>
                <a:gd name="connsiteY3" fmla="*/ 22606 h 99314"/>
                <a:gd name="connsiteX4" fmla="*/ 0 w 67462"/>
                <a:gd name="connsiteY4" fmla="*/ 22606 h 99314"/>
                <a:gd name="connsiteX5" fmla="*/ 0 w 67462"/>
                <a:gd name="connsiteY5" fmla="*/ 0 h 99314"/>
                <a:gd name="connsiteX6" fmla="*/ 67462 w 67462"/>
                <a:gd name="connsiteY6" fmla="*/ 0 h 99314"/>
                <a:gd name="connsiteX7" fmla="*/ 67462 w 67462"/>
                <a:gd name="connsiteY7" fmla="*/ 22606 h 99314"/>
                <a:gd name="connsiteX8" fmla="*/ 44970 w 67462"/>
                <a:gd name="connsiteY8" fmla="*/ 22606 h 9931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  <a:cxn ang="5">
                  <a:pos x="connsiteX5" y="connsiteY5"/>
                </a:cxn>
                <a:cxn ang="6">
                  <a:pos x="connsiteX6" y="connsiteY6"/>
                </a:cxn>
                <a:cxn ang="7">
                  <a:pos x="connsiteX7" y="connsiteY7"/>
                </a:cxn>
                <a:cxn ang="8">
                  <a:pos x="connsiteX8" y="connsiteY8"/>
                </a:cxn>
              </a:cxnLst>
              <a:rect l="l" t="t" r="r" b="b"/>
              <a:pathLst>
                <a:path w="67462" h="99314">
                  <a:moveTo>
                    <a:pt x="44970" y="22606"/>
                  </a:moveTo>
                  <a:lnTo>
                    <a:pt x="44970" y="99314"/>
                  </a:lnTo>
                  <a:lnTo>
                    <a:pt x="22491" y="99314"/>
                  </a:lnTo>
                  <a:lnTo>
                    <a:pt x="22491" y="22606"/>
                  </a:lnTo>
                  <a:lnTo>
                    <a:pt x="0" y="22606"/>
                  </a:lnTo>
                  <a:lnTo>
                    <a:pt x="0" y="0"/>
                  </a:lnTo>
                  <a:lnTo>
                    <a:pt x="67462" y="0"/>
                  </a:lnTo>
                  <a:lnTo>
                    <a:pt x="67462" y="22606"/>
                  </a:lnTo>
                  <a:lnTo>
                    <a:pt x="44970" y="22606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  <a:ln w="12700">
              <a:solidFill>
                <a:srgbClr val="000000">
                  <a:alpha val="0"/>
                </a:srgb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" name="Freeform 3"/>
            <p:cNvSpPr>
              <a:spLocks noChangeAspect="1"/>
            </p:cNvSpPr>
            <p:nvPr/>
          </p:nvSpPr>
          <p:spPr>
            <a:xfrm>
              <a:off x="0" y="683568"/>
              <a:ext cx="1829165" cy="440625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rgbClr val="095729"/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3"/>
            <p:cNvSpPr>
              <a:spLocks noChangeAspect="1"/>
            </p:cNvSpPr>
            <p:nvPr/>
          </p:nvSpPr>
          <p:spPr>
            <a:xfrm flipV="1">
              <a:off x="0" y="185329"/>
              <a:ext cx="1835696" cy="446098"/>
            </a:xfrm>
            <a:custGeom>
              <a:avLst/>
              <a:gdLst>
                <a:gd name="connsiteX0" fmla="*/ 1800225 w 1800225"/>
                <a:gd name="connsiteY0" fmla="*/ 0 h 358775"/>
                <a:gd name="connsiteX1" fmla="*/ 1643888 w 1800225"/>
                <a:gd name="connsiteY1" fmla="*/ 358775 h 358775"/>
                <a:gd name="connsiteX2" fmla="*/ 0 w 1800225"/>
                <a:gd name="connsiteY2" fmla="*/ 358775 h 358775"/>
                <a:gd name="connsiteX3" fmla="*/ 0 w 1800225"/>
                <a:gd name="connsiteY3" fmla="*/ 0 h 358775"/>
                <a:gd name="connsiteX4" fmla="*/ 1800225 w 1800225"/>
                <a:gd name="connsiteY4" fmla="*/ 0 h 358775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1800225" h="358775">
                  <a:moveTo>
                    <a:pt x="1800225" y="0"/>
                  </a:moveTo>
                  <a:lnTo>
                    <a:pt x="1643888" y="358775"/>
                  </a:lnTo>
                  <a:lnTo>
                    <a:pt x="0" y="358775"/>
                  </a:lnTo>
                  <a:lnTo>
                    <a:pt x="0" y="0"/>
                  </a:lnTo>
                  <a:lnTo>
                    <a:pt x="1800225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solidFill>
                <a:schemeClr val="bg1">
                  <a:alpha val="0"/>
                </a:schemeClr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b="1" dirty="0">
                  <a:ln w="50800">
                    <a:solidFill>
                      <a:schemeClr val="bg1"/>
                    </a:solidFill>
                  </a:ln>
                  <a:solidFill>
                    <a:schemeClr val="bg1">
                      <a:shade val="50000"/>
                    </a:schemeClr>
                  </a:solidFill>
                  <a:latin typeface="Arial Narrow" pitchFamily="34" charset="0"/>
                </a:rPr>
                <a:t>     </a:t>
              </a:r>
              <a:endParaRPr lang="zh-CN" altLang="en-US" b="1" dirty="0">
                <a:ln w="50800">
                  <a:solidFill>
                    <a:schemeClr val="bg1"/>
                  </a:solidFill>
                </a:ln>
                <a:solidFill>
                  <a:schemeClr val="bg1">
                    <a:shade val="50000"/>
                  </a:schemeClr>
                </a:solidFill>
              </a:endParaRPr>
            </a:p>
          </p:txBody>
        </p:sp>
        <p:pic>
          <p:nvPicPr>
            <p:cNvPr id="18" name="Рисунок 17" descr="Логотип_ТФОМС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3272" y="71831"/>
              <a:ext cx="1239797" cy="1171996"/>
            </a:xfrm>
            <a:prstGeom prst="ellipse">
              <a:avLst/>
            </a:prstGeom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1133475" y="450850"/>
            <a:ext cx="771366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5616" y="138698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Информация для медицинских организаций,  впервые включенных в Реестр МО Челябинской области на 20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1 год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21" name="Схема 20"/>
          <p:cNvGraphicFramePr/>
          <p:nvPr/>
        </p:nvGraphicFramePr>
        <p:xfrm>
          <a:off x="323528" y="836712"/>
          <a:ext cx="882047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34925" y="6642100"/>
            <a:ext cx="9109075" cy="215900"/>
            <a:chOff x="0" y="6642100"/>
            <a:chExt cx="9108504" cy="215900"/>
          </a:xfrm>
        </p:grpSpPr>
        <p:sp>
          <p:nvSpPr>
            <p:cNvPr id="23" name="Freeform 3"/>
            <p:cNvSpPr/>
            <p:nvPr/>
          </p:nvSpPr>
          <p:spPr>
            <a:xfrm>
              <a:off x="0" y="6642100"/>
              <a:ext cx="8640221" cy="203200"/>
            </a:xfrm>
            <a:custGeom>
              <a:avLst/>
              <a:gdLst>
                <a:gd name="connsiteX0" fmla="*/ 0 w 8640826"/>
                <a:gd name="connsiteY0" fmla="*/ 0 h 203200"/>
                <a:gd name="connsiteX1" fmla="*/ 8640826 w 8640826"/>
                <a:gd name="connsiteY1" fmla="*/ 0 h 203200"/>
                <a:gd name="connsiteX2" fmla="*/ 8640826 w 8640826"/>
                <a:gd name="connsiteY2" fmla="*/ 203200 h 203200"/>
                <a:gd name="connsiteX3" fmla="*/ 0 w 8640826"/>
                <a:gd name="connsiteY3" fmla="*/ 203200 h 203200"/>
                <a:gd name="connsiteX4" fmla="*/ 0 w 8640826"/>
                <a:gd name="connsiteY4" fmla="*/ 0 h 203200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  <a:cxn ang="3">
                  <a:pos x="connsiteX3" y="connsiteY3"/>
                </a:cxn>
                <a:cxn ang="4">
                  <a:pos x="connsiteX4" y="connsiteY4"/>
                </a:cxn>
              </a:cxnLst>
              <a:rect l="l" t="t" r="r" b="b"/>
              <a:pathLst>
                <a:path w="8640826" h="203200">
                  <a:moveTo>
                    <a:pt x="0" y="0"/>
                  </a:moveTo>
                  <a:lnTo>
                    <a:pt x="8640826" y="0"/>
                  </a:lnTo>
                  <a:lnTo>
                    <a:pt x="8640826" y="203200"/>
                  </a:lnTo>
                  <a:lnTo>
                    <a:pt x="0" y="203200"/>
                  </a:lnTo>
                  <a:lnTo>
                    <a:pt x="0" y="0"/>
                  </a:lnTo>
                </a:path>
              </a:pathLst>
            </a:custGeom>
            <a:solidFill>
              <a:srgbClr val="7A1600">
                <a:alpha val="100000"/>
              </a:srgbClr>
            </a:solidFill>
            <a:ln w="12700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zh-CN" sz="1600" b="1" dirty="0">
                  <a:latin typeface="Calibri" pitchFamily="34" charset="0"/>
                  <a:cs typeface="Times New Roman" pitchFamily="18" charset="0"/>
                </a:rPr>
                <a:t>Территориальный фонд обязательного медицинского страхования Челябинской области</a:t>
              </a:r>
              <a:endParaRPr lang="zh-CN" altLang="en-US" sz="1600" b="1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Box 1"/>
            <p:cNvSpPr txBox="1"/>
            <p:nvPr/>
          </p:nvSpPr>
          <p:spPr>
            <a:xfrm>
              <a:off x="8864044" y="6705600"/>
              <a:ext cx="63496" cy="114300"/>
            </a:xfrm>
            <a:prstGeom prst="rect">
              <a:avLst/>
            </a:prstGeom>
            <a:noFill/>
          </p:spPr>
          <p:txBody>
            <a:bodyPr wrap="none" lIns="0" tIns="0" rIns="0">
              <a:spAutoFit/>
            </a:bodyPr>
            <a:lstStyle/>
            <a:p>
              <a:pPr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996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" name="Пятиугольник 24"/>
            <p:cNvSpPr/>
            <p:nvPr/>
          </p:nvSpPr>
          <p:spPr>
            <a:xfrm>
              <a:off x="8683081" y="6669360"/>
              <a:ext cx="425423" cy="188640"/>
            </a:xfrm>
            <a:prstGeom prst="homePlate">
              <a:avLst>
                <a:gd name="adj" fmla="val 31261"/>
              </a:avLst>
            </a:prstGeom>
            <a:solidFill>
              <a:srgbClr val="095729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cs typeface="Times New Roman" pitchFamily="18" charset="0"/>
                </a:rPr>
                <a:t>9</a:t>
              </a:r>
              <a:endParaRPr lang="ru-RU" sz="1400" b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9021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C6AB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46BEDA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B0DBEA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CAC0F2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E1DCF7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8447</TotalTime>
  <Words>3688</Words>
  <Application>Microsoft Office PowerPoint</Application>
  <PresentationFormat>Экран (4:3)</PresentationFormat>
  <Paragraphs>502</Paragraphs>
  <Slides>22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Оформление по умолчанию</vt:lpstr>
      <vt:lpstr>Слайд 1</vt:lpstr>
      <vt:lpstr>Слайд 2</vt:lpstr>
      <vt:lpstr>Слайд 3</vt:lpstr>
      <vt:lpstr> На основании части 2 статьи 20 Федерального закона  № 326-ФЗ «Об ОМС в РФ» медицинские организации в сфере ОМС обязаны: </vt:lpstr>
      <vt:lpstr>  </vt:lpstr>
      <vt:lpstr>Перечень страховых медицинских организаций, осуществляющих  деятельность  в сфере ОМС на территории Челябинской области в 2021году </vt:lpstr>
      <vt:lpstr>Слайд 7</vt:lpstr>
      <vt:lpstr>Слайд 8</vt:lpstr>
      <vt:lpstr>Слайд 9</vt:lpstr>
      <vt:lpstr>Слайд 10</vt:lpstr>
      <vt:lpstr>Механизм информационного взаимодействия</vt:lpstr>
      <vt:lpstr>Слайд 12</vt:lpstr>
      <vt:lpstr>Слайд 13</vt:lpstr>
      <vt:lpstr>   </vt:lpstr>
      <vt:lpstr>При выявлении нецелевого использования средств ОМС:</vt:lpstr>
      <vt:lpstr>Отчеты, предоставляемые медицинскими организациями в ТФОМС Челябинской области</vt:lpstr>
      <vt:lpstr>Слайд 17</vt:lpstr>
      <vt:lpstr>Слайд 18</vt:lpstr>
      <vt:lpstr>Слайд 19</vt:lpstr>
      <vt:lpstr>Слайд 20</vt:lpstr>
      <vt:lpstr>Перечень нормативно-правовых актов, необходимых для работы в ОМС:</vt:lpstr>
      <vt:lpstr>Перечень нормативно-правовых актов, необходимых для работы в ОМС:</vt:lpstr>
    </vt:vector>
  </TitlesOfParts>
  <Company>ChOFOMS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Экспертный контроль</dc:title>
  <dc:creator>КрасовскаяЕВ</dc:creator>
  <cp:lastModifiedBy>sakrasovskaya</cp:lastModifiedBy>
  <cp:revision>903</cp:revision>
  <dcterms:created xsi:type="dcterms:W3CDTF">2013-02-22T03:26:27Z</dcterms:created>
  <dcterms:modified xsi:type="dcterms:W3CDTF">2021-05-25T10:02:11Z</dcterms:modified>
</cp:coreProperties>
</file>